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20104100" cy="11309350"/>
  <p:notesSz cx="20104100" cy="11309350"/>
  <p:embeddedFontLst>
    <p:embeddedFont>
      <p:font typeface="Calibri" pitchFamily="34" charset="0"/>
      <p:regular r:id="rId22"/>
      <p:bold r:id="rId23"/>
      <p:italic r:id="rId24"/>
      <p:boldItalic r:id="rId25"/>
    </p:embeddedFont>
    <p:embeddedFont>
      <p:font typeface="Garamond" pitchFamily="18" charset="0"/>
      <p:regular r:id="rId26"/>
      <p:bold r:id="rId27"/>
      <p:italic r:id="rId28"/>
    </p:embeddedFont>
    <p:embeddedFont>
      <p:font typeface="Open Sans"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41" d="100"/>
          <a:sy n="41" d="100"/>
        </p:scale>
        <p:origin x="-828" y="-11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51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1387138" y="0"/>
            <a:ext cx="8712200" cy="5651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51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1387138" y="10742613"/>
            <a:ext cx="8712200" cy="5651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0: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3: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4: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7: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8: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9: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9: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2: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4: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2009775" y="5372100"/>
            <a:ext cx="16084550" cy="5089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281738" y="847725"/>
            <a:ext cx="7540625"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381085" y="1263960"/>
            <a:ext cx="17341928" cy="27800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200" b="1" i="0">
                <a:solidFill>
                  <a:srgbClr val="42210B"/>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741749" y="5602804"/>
            <a:ext cx="18620601" cy="474408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150" b="0" i="0">
                <a:solidFill>
                  <a:schemeClr val="dk1"/>
                </a:solidFill>
                <a:latin typeface="Garamond"/>
                <a:ea typeface="Garamond"/>
                <a:cs typeface="Garamond"/>
                <a:sym typeface="Garamond"/>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6835394" y="10517695"/>
            <a:ext cx="6433311"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dt" idx="10"/>
          </p:nvPr>
        </p:nvSpPr>
        <p:spPr>
          <a:xfrm>
            <a:off x="1005205" y="10517695"/>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p:nvPr/>
        </p:nvSpPr>
        <p:spPr>
          <a:xfrm>
            <a:off x="1146520" y="1727612"/>
            <a:ext cx="18202275" cy="8754110"/>
          </a:xfrm>
          <a:custGeom>
            <a:avLst/>
            <a:gdLst/>
            <a:ahLst/>
            <a:cxnLst/>
            <a:rect l="l" t="t" r="r" b="b"/>
            <a:pathLst>
              <a:path w="18202275" h="8754110" extrusionOk="0">
                <a:moveTo>
                  <a:pt x="18201822" y="8753660"/>
                </a:moveTo>
                <a:lnTo>
                  <a:pt x="0" y="8753660"/>
                </a:lnTo>
                <a:lnTo>
                  <a:pt x="0" y="0"/>
                </a:lnTo>
                <a:lnTo>
                  <a:pt x="18201822" y="0"/>
                </a:lnTo>
                <a:lnTo>
                  <a:pt x="18201822" y="8753660"/>
                </a:lnTo>
                <a:close/>
              </a:path>
            </a:pathLst>
          </a:custGeom>
          <a:solidFill>
            <a:srgbClr val="42210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3"/>
          <p:cNvSpPr txBox="1">
            <a:spLocks noGrp="1"/>
          </p:cNvSpPr>
          <p:nvPr>
            <p:ph type="title"/>
          </p:nvPr>
        </p:nvSpPr>
        <p:spPr>
          <a:xfrm>
            <a:off x="1381085" y="1263960"/>
            <a:ext cx="17341928" cy="27800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200" b="1" i="0">
                <a:solidFill>
                  <a:srgbClr val="42210B"/>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2269953" y="3529523"/>
            <a:ext cx="4368165" cy="650494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700" b="1" i="0">
                <a:solidFill>
                  <a:srgbClr val="E49367"/>
                </a:solidFill>
                <a:latin typeface="Garamond"/>
                <a:ea typeface="Garamond"/>
                <a:cs typeface="Garamond"/>
                <a:sym typeface="Garamond"/>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3"/>
          <p:cNvSpPr txBox="1">
            <a:spLocks noGrp="1"/>
          </p:cNvSpPr>
          <p:nvPr>
            <p:ph type="body" idx="2"/>
          </p:nvPr>
        </p:nvSpPr>
        <p:spPr>
          <a:xfrm>
            <a:off x="10353611" y="2601150"/>
            <a:ext cx="8745283"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6835394" y="10517695"/>
            <a:ext cx="6433311"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1005205" y="10517695"/>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29"/>
        <p:cNvGrpSpPr/>
        <p:nvPr/>
      </p:nvGrpSpPr>
      <p:grpSpPr>
        <a:xfrm>
          <a:off x="0" y="0"/>
          <a:ext cx="0" cy="0"/>
          <a:chOff x="0" y="0"/>
          <a:chExt cx="0" cy="0"/>
        </a:xfrm>
      </p:grpSpPr>
      <p:sp>
        <p:nvSpPr>
          <p:cNvPr id="30" name="Google Shape;30;p4"/>
          <p:cNvSpPr/>
          <p:nvPr/>
        </p:nvSpPr>
        <p:spPr>
          <a:xfrm>
            <a:off x="0" y="0"/>
            <a:ext cx="20104100" cy="1130855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4"/>
          <p:cNvSpPr/>
          <p:nvPr/>
        </p:nvSpPr>
        <p:spPr>
          <a:xfrm>
            <a:off x="7830811" y="6694965"/>
            <a:ext cx="4773930" cy="0"/>
          </a:xfrm>
          <a:custGeom>
            <a:avLst/>
            <a:gdLst/>
            <a:ahLst/>
            <a:cxnLst/>
            <a:rect l="l" t="t" r="r" b="b"/>
            <a:pathLst>
              <a:path w="4773930" h="120000" extrusionOk="0">
                <a:moveTo>
                  <a:pt x="0" y="0"/>
                </a:moveTo>
                <a:lnTo>
                  <a:pt x="4773779" y="0"/>
                </a:lnTo>
              </a:path>
            </a:pathLst>
          </a:custGeom>
          <a:noFill/>
          <a:ln w="22575" cap="flat" cmpd="sng">
            <a:solidFill>
              <a:srgbClr val="EB8C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4"/>
          <p:cNvSpPr txBox="1">
            <a:spLocks noGrp="1"/>
          </p:cNvSpPr>
          <p:nvPr>
            <p:ph type="ftr" idx="11"/>
          </p:nvPr>
        </p:nvSpPr>
        <p:spPr>
          <a:xfrm>
            <a:off x="6835394" y="10517695"/>
            <a:ext cx="6433311"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dt" idx="10"/>
          </p:nvPr>
        </p:nvSpPr>
        <p:spPr>
          <a:xfrm>
            <a:off x="1005205" y="10517695"/>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
        <p:cNvGrpSpPr/>
        <p:nvPr/>
      </p:nvGrpSpPr>
      <p:grpSpPr>
        <a:xfrm>
          <a:off x="0" y="0"/>
          <a:ext cx="0" cy="0"/>
          <a:chOff x="0" y="0"/>
          <a:chExt cx="0" cy="0"/>
        </a:xfrm>
      </p:grpSpPr>
      <p:sp>
        <p:nvSpPr>
          <p:cNvPr id="36" name="Google Shape;36;p5"/>
          <p:cNvSpPr txBox="1">
            <a:spLocks noGrp="1"/>
          </p:cNvSpPr>
          <p:nvPr>
            <p:ph type="ctrTitle"/>
          </p:nvPr>
        </p:nvSpPr>
        <p:spPr>
          <a:xfrm>
            <a:off x="1507807" y="3505898"/>
            <a:ext cx="17088485" cy="237496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subTitle" idx="1"/>
          </p:nvPr>
        </p:nvSpPr>
        <p:spPr>
          <a:xfrm>
            <a:off x="3015615" y="6333236"/>
            <a:ext cx="14072869" cy="28273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6835394" y="10517695"/>
            <a:ext cx="6433311"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dt" idx="10"/>
          </p:nvPr>
        </p:nvSpPr>
        <p:spPr>
          <a:xfrm>
            <a:off x="1005205" y="10517695"/>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381085" y="1263960"/>
            <a:ext cx="17341928" cy="27800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200" b="1" i="0">
                <a:solidFill>
                  <a:srgbClr val="42210B"/>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6835394" y="10517695"/>
            <a:ext cx="6433311"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dt" idx="10"/>
          </p:nvPr>
        </p:nvSpPr>
        <p:spPr>
          <a:xfrm>
            <a:off x="1005205" y="10517695"/>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381085" y="1263960"/>
            <a:ext cx="17341928" cy="278002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9200" b="1" i="0" u="none" strike="noStrike" cap="none">
                <a:solidFill>
                  <a:srgbClr val="42210B"/>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41749" y="5602804"/>
            <a:ext cx="18620601" cy="474408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150" b="0" i="0" u="none" strike="noStrike" cap="none">
                <a:solidFill>
                  <a:schemeClr val="dk1"/>
                </a:solidFill>
                <a:latin typeface="Garamond"/>
                <a:ea typeface="Garamond"/>
                <a:cs typeface="Garamond"/>
                <a:sym typeface="Garamond"/>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6835394" y="10517695"/>
            <a:ext cx="6433311" cy="565467"/>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1005205" y="10517695"/>
            <a:ext cx="4623943" cy="565467"/>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mt="50000"/>
          </a:blip>
          <a:stretch>
            <a:fillRect/>
          </a:stretch>
        </a:blipFill>
        <a:effectLst/>
      </p:bgPr>
    </p:bg>
    <p:spTree>
      <p:nvGrpSpPr>
        <p:cNvPr id="1" name="Shape 49"/>
        <p:cNvGrpSpPr/>
        <p:nvPr/>
      </p:nvGrpSpPr>
      <p:grpSpPr>
        <a:xfrm>
          <a:off x="0" y="0"/>
          <a:ext cx="0" cy="0"/>
          <a:chOff x="0" y="0"/>
          <a:chExt cx="0" cy="0"/>
        </a:xfrm>
      </p:grpSpPr>
      <p:sp>
        <p:nvSpPr>
          <p:cNvPr id="50" name="Google Shape;50;p7"/>
          <p:cNvSpPr/>
          <p:nvPr/>
        </p:nvSpPr>
        <p:spPr>
          <a:xfrm>
            <a:off x="10470" y="4586247"/>
            <a:ext cx="785495" cy="5948045"/>
          </a:xfrm>
          <a:custGeom>
            <a:avLst/>
            <a:gdLst/>
            <a:ahLst/>
            <a:cxnLst/>
            <a:rect l="l" t="t" r="r" b="b"/>
            <a:pathLst>
              <a:path w="785495" h="5948045" extrusionOk="0">
                <a:moveTo>
                  <a:pt x="0" y="5947462"/>
                </a:moveTo>
                <a:lnTo>
                  <a:pt x="785316" y="5947462"/>
                </a:lnTo>
                <a:lnTo>
                  <a:pt x="785316" y="0"/>
                </a:lnTo>
                <a:lnTo>
                  <a:pt x="0" y="0"/>
                </a:lnTo>
                <a:lnTo>
                  <a:pt x="0" y="5947462"/>
                </a:lnTo>
                <a:close/>
              </a:path>
            </a:pathLst>
          </a:custGeom>
          <a:solidFill>
            <a:srgbClr val="F8BA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7"/>
          <p:cNvSpPr txBox="1">
            <a:spLocks noGrp="1"/>
          </p:cNvSpPr>
          <p:nvPr>
            <p:ph type="title"/>
          </p:nvPr>
        </p:nvSpPr>
        <p:spPr>
          <a:xfrm>
            <a:off x="253922" y="2301875"/>
            <a:ext cx="17341928" cy="2074927"/>
          </a:xfrm>
          <a:prstGeom prst="rect">
            <a:avLst/>
          </a:prstGeom>
          <a:noFill/>
          <a:ln>
            <a:noFill/>
          </a:ln>
        </p:spPr>
        <p:txBody>
          <a:bodyPr spcFirstLastPara="1" wrap="square" lIns="0" tIns="0" rIns="0" bIns="0" anchor="t" anchorCtr="0">
            <a:spAutoFit/>
          </a:bodyPr>
          <a:lstStyle/>
          <a:p>
            <a:pPr marL="12700" lvl="0" indent="0" algn="l" rtl="0">
              <a:lnSpc>
                <a:spcPct val="100000"/>
              </a:lnSpc>
              <a:spcBef>
                <a:spcPts val="0"/>
              </a:spcBef>
              <a:spcAft>
                <a:spcPts val="0"/>
              </a:spcAft>
              <a:buNone/>
            </a:pPr>
            <a:r>
              <a:rPr lang="en-US" sz="8000"/>
              <a:t>WICCI COUNCIL (PARUL JAIN)</a:t>
            </a:r>
            <a:endParaRPr sz="8000"/>
          </a:p>
          <a:p>
            <a:pPr marL="12700" lvl="0" indent="0" algn="l" rtl="0">
              <a:lnSpc>
                <a:spcPct val="100000"/>
              </a:lnSpc>
              <a:spcBef>
                <a:spcPts val="114"/>
              </a:spcBef>
              <a:spcAft>
                <a:spcPts val="0"/>
              </a:spcAft>
              <a:buNone/>
            </a:pPr>
            <a:endParaRPr sz="5400">
              <a:latin typeface="Open Sans"/>
              <a:ea typeface="Open Sans"/>
              <a:cs typeface="Open Sans"/>
              <a:sym typeface="Open Sans"/>
            </a:endParaRPr>
          </a:p>
        </p:txBody>
      </p:sp>
      <p:sp>
        <p:nvSpPr>
          <p:cNvPr id="52" name="Google Shape;52;p7"/>
          <p:cNvSpPr txBox="1"/>
          <p:nvPr/>
        </p:nvSpPr>
        <p:spPr>
          <a:xfrm>
            <a:off x="10052050" y="8626475"/>
            <a:ext cx="9341485" cy="1606594"/>
          </a:xfrm>
          <a:prstGeom prst="rect">
            <a:avLst/>
          </a:prstGeom>
          <a:noFill/>
          <a:ln>
            <a:noFill/>
          </a:ln>
        </p:spPr>
        <p:txBody>
          <a:bodyPr spcFirstLastPara="1" wrap="square" lIns="0" tIns="0" rIns="0" bIns="0" anchor="t" anchorCtr="0">
            <a:spAutoFit/>
          </a:bodyPr>
          <a:lstStyle/>
          <a:p>
            <a:pPr marL="12700" marR="5080" lvl="0" indent="0" algn="l" rtl="0">
              <a:lnSpc>
                <a:spcPct val="116399"/>
              </a:lnSpc>
              <a:spcBef>
                <a:spcPts val="0"/>
              </a:spcBef>
              <a:spcAft>
                <a:spcPts val="0"/>
              </a:spcAft>
              <a:buNone/>
            </a:pPr>
            <a:r>
              <a:rPr lang="en-US" sz="4500" b="1">
                <a:solidFill>
                  <a:schemeClr val="dk1"/>
                </a:solidFill>
                <a:latin typeface="Garamond"/>
                <a:ea typeface="Garamond"/>
                <a:cs typeface="Garamond"/>
                <a:sym typeface="Garamond"/>
              </a:rPr>
              <a:t>WOMEN´S INDIAN	CHAMBER OF COMMERCE AND INDUSTRY</a:t>
            </a:r>
            <a:endParaRPr sz="4500">
              <a:solidFill>
                <a:schemeClr val="dk1"/>
              </a:solidFill>
              <a:latin typeface="Garamond"/>
              <a:ea typeface="Garamond"/>
              <a:cs typeface="Garamond"/>
              <a:sym typeface="Garamond"/>
            </a:endParaRPr>
          </a:p>
        </p:txBody>
      </p:sp>
      <p:sp>
        <p:nvSpPr>
          <p:cNvPr id="53" name="Google Shape;53;p7"/>
          <p:cNvSpPr/>
          <p:nvPr/>
        </p:nvSpPr>
        <p:spPr>
          <a:xfrm>
            <a:off x="15868995" y="8171967"/>
            <a:ext cx="19685" cy="60325"/>
          </a:xfrm>
          <a:custGeom>
            <a:avLst/>
            <a:gdLst/>
            <a:ahLst/>
            <a:cxnLst/>
            <a:rect l="l" t="t" r="r" b="b"/>
            <a:pathLst>
              <a:path w="19684" h="60325" extrusionOk="0">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7"/>
          <p:cNvSpPr/>
          <p:nvPr/>
        </p:nvSpPr>
        <p:spPr>
          <a:xfrm>
            <a:off x="15886583" y="8202214"/>
            <a:ext cx="14604" cy="31115"/>
          </a:xfrm>
          <a:custGeom>
            <a:avLst/>
            <a:gdLst/>
            <a:ahLst/>
            <a:cxnLst/>
            <a:rect l="l" t="t" r="r" b="b"/>
            <a:pathLst>
              <a:path w="14605" h="31115" extrusionOk="0">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7"/>
          <p:cNvSpPr txBox="1"/>
          <p:nvPr/>
        </p:nvSpPr>
        <p:spPr>
          <a:xfrm>
            <a:off x="10128250" y="10109178"/>
            <a:ext cx="4800600" cy="803297"/>
          </a:xfrm>
          <a:prstGeom prst="rect">
            <a:avLst/>
          </a:prstGeom>
          <a:noFill/>
          <a:ln>
            <a:noFill/>
          </a:ln>
        </p:spPr>
        <p:txBody>
          <a:bodyPr spcFirstLastPara="1" wrap="square" lIns="0" tIns="0" rIns="0" bIns="0" anchor="t" anchorCtr="0">
            <a:spAutoFit/>
          </a:bodyPr>
          <a:lstStyle/>
          <a:p>
            <a:pPr marL="12700" marR="5080" lvl="0" indent="0" algn="l" rtl="0">
              <a:lnSpc>
                <a:spcPct val="116399"/>
              </a:lnSpc>
              <a:spcBef>
                <a:spcPts val="0"/>
              </a:spcBef>
              <a:spcAft>
                <a:spcPts val="0"/>
              </a:spcAft>
              <a:buNone/>
            </a:pPr>
            <a:r>
              <a:rPr lang="en-US" sz="4500" b="1">
                <a:solidFill>
                  <a:schemeClr val="dk1"/>
                </a:solidFill>
                <a:latin typeface="Garamond"/>
                <a:ea typeface="Garamond"/>
                <a:cs typeface="Garamond"/>
                <a:sym typeface="Garamond"/>
              </a:rPr>
              <a:t>www.wicci.in</a:t>
            </a:r>
            <a:endParaRPr sz="4500">
              <a:solidFill>
                <a:schemeClr val="dk1"/>
              </a:solidFill>
              <a:latin typeface="Garamond"/>
              <a:ea typeface="Garamond"/>
              <a:cs typeface="Garamond"/>
              <a:sym typeface="Garamond"/>
            </a:endParaRPr>
          </a:p>
        </p:txBody>
      </p:sp>
      <p:pic>
        <p:nvPicPr>
          <p:cNvPr id="56" name="Google Shape;56;p7"/>
          <p:cNvPicPr preferRelativeResize="0"/>
          <p:nvPr/>
        </p:nvPicPr>
        <p:blipFill rotWithShape="1">
          <a:blip r:embed="rId4">
            <a:alphaModFix/>
          </a:blip>
          <a:srcRect/>
          <a:stretch/>
        </p:blipFill>
        <p:spPr>
          <a:xfrm>
            <a:off x="-261913" y="-888690"/>
            <a:ext cx="5284763" cy="3800165"/>
          </a:xfrm>
          <a:prstGeom prst="rect">
            <a:avLst/>
          </a:prstGeom>
          <a:noFill/>
          <a:ln>
            <a:noFill/>
          </a:ln>
        </p:spPr>
      </p:pic>
      <p:sp>
        <p:nvSpPr>
          <p:cNvPr id="57" name="Google Shape;57;p7"/>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74"/>
        <p:cNvGrpSpPr/>
        <p:nvPr/>
      </p:nvGrpSpPr>
      <p:grpSpPr>
        <a:xfrm>
          <a:off x="0" y="0"/>
          <a:ext cx="0" cy="0"/>
          <a:chOff x="0" y="0"/>
          <a:chExt cx="0" cy="0"/>
        </a:xfrm>
      </p:grpSpPr>
      <p:grpSp>
        <p:nvGrpSpPr>
          <p:cNvPr id="175" name="Google Shape;175;p16"/>
          <p:cNvGrpSpPr/>
          <p:nvPr/>
        </p:nvGrpSpPr>
        <p:grpSpPr>
          <a:xfrm>
            <a:off x="774844" y="1844675"/>
            <a:ext cx="18606771" cy="2084070"/>
            <a:chOff x="774844" y="1844675"/>
            <a:chExt cx="18606771" cy="2084070"/>
          </a:xfrm>
        </p:grpSpPr>
        <p:sp>
          <p:nvSpPr>
            <p:cNvPr id="176" name="Google Shape;176;p16"/>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16"/>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8" name="Google Shape;178;p16"/>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16"/>
          <p:cNvSpPr txBox="1">
            <a:spLocks noGrp="1"/>
          </p:cNvSpPr>
          <p:nvPr>
            <p:ph type="title"/>
          </p:nvPr>
        </p:nvSpPr>
        <p:spPr>
          <a:xfrm>
            <a:off x="1212850" y="854075"/>
            <a:ext cx="18364200" cy="2146058"/>
          </a:xfrm>
          <a:prstGeom prst="rect">
            <a:avLst/>
          </a:prstGeom>
          <a:noFill/>
          <a:ln>
            <a:noFill/>
          </a:ln>
        </p:spPr>
        <p:txBody>
          <a:bodyPr spcFirstLastPara="1" wrap="square" lIns="0" tIns="1101800" rIns="0" bIns="0" anchor="t" anchorCtr="0">
            <a:spAutoFit/>
          </a:bodyPr>
          <a:lstStyle/>
          <a:p>
            <a:pPr marL="307340" lvl="0" indent="0" algn="l" rtl="0">
              <a:lnSpc>
                <a:spcPct val="119852"/>
              </a:lnSpc>
              <a:spcBef>
                <a:spcPts val="0"/>
              </a:spcBef>
              <a:spcAft>
                <a:spcPts val="0"/>
              </a:spcAft>
              <a:buNone/>
            </a:pPr>
            <a:r>
              <a:rPr lang="en-US" sz="6800" b="0">
                <a:latin typeface="Garamond"/>
                <a:ea typeface="Garamond"/>
                <a:cs typeface="Garamond"/>
                <a:sym typeface="Garamond"/>
              </a:rPr>
              <a:t>POOJA (COUNCIL MEMBER)</a:t>
            </a:r>
            <a:endParaRPr sz="6800">
              <a:latin typeface="Garamond"/>
              <a:ea typeface="Garamond"/>
              <a:cs typeface="Garamond"/>
              <a:sym typeface="Garamond"/>
            </a:endParaRPr>
          </a:p>
        </p:txBody>
      </p:sp>
      <p:sp>
        <p:nvSpPr>
          <p:cNvPr id="180" name="Google Shape;180;p16"/>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16"/>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16"/>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6"/>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pic>
        <p:nvPicPr>
          <p:cNvPr id="184" name="Google Shape;184;p16"/>
          <p:cNvPicPr preferRelativeResize="0"/>
          <p:nvPr/>
        </p:nvPicPr>
        <p:blipFill rotWithShape="1">
          <a:blip r:embed="rId4">
            <a:alphaModFix/>
          </a:blip>
          <a:srcRect/>
          <a:stretch/>
        </p:blipFill>
        <p:spPr>
          <a:xfrm>
            <a:off x="13347427" y="4933158"/>
            <a:ext cx="5105244" cy="6063780"/>
          </a:xfrm>
          <a:prstGeom prst="rect">
            <a:avLst/>
          </a:prstGeom>
          <a:noFill/>
          <a:ln>
            <a:noFill/>
          </a:ln>
        </p:spPr>
      </p:pic>
      <p:sp>
        <p:nvSpPr>
          <p:cNvPr id="185" name="Google Shape;185;p16"/>
          <p:cNvSpPr txBox="1"/>
          <p:nvPr/>
        </p:nvSpPr>
        <p:spPr>
          <a:xfrm>
            <a:off x="1577913" y="5361093"/>
            <a:ext cx="9617137"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err="1">
                <a:solidFill>
                  <a:schemeClr val="dk1"/>
                </a:solidFill>
                <a:latin typeface="Calibri"/>
                <a:ea typeface="Calibri"/>
                <a:cs typeface="Calibri"/>
                <a:sym typeface="Calibri"/>
              </a:rPr>
              <a:t>Pooja</a:t>
            </a:r>
            <a:r>
              <a:rPr lang="en-US" sz="3400" dirty="0">
                <a:solidFill>
                  <a:schemeClr val="dk1"/>
                </a:solidFill>
                <a:latin typeface="Calibri"/>
                <a:ea typeface="Calibri"/>
                <a:cs typeface="Calibri"/>
                <a:sym typeface="Calibri"/>
              </a:rPr>
              <a:t> graduated from KUK university in 2016 in </a:t>
            </a:r>
            <a:r>
              <a:rPr lang="en-US" sz="3400" dirty="0" err="1">
                <a:solidFill>
                  <a:schemeClr val="dk1"/>
                </a:solidFill>
                <a:latin typeface="Calibri"/>
                <a:ea typeface="Calibri"/>
                <a:cs typeface="Calibri"/>
                <a:sym typeface="Calibri"/>
              </a:rPr>
              <a:t>Panipat</a:t>
            </a:r>
            <a:r>
              <a:rPr lang="en-US" sz="3400" dirty="0">
                <a:solidFill>
                  <a:schemeClr val="dk1"/>
                </a:solidFill>
                <a:latin typeface="Calibri"/>
                <a:ea typeface="Calibri"/>
                <a:cs typeface="Calibri"/>
                <a:sym typeface="Calibri"/>
              </a:rPr>
              <a:t>  She took part in various social activity  and achieved. She has done paper representation on social women's  . She is active participant in Social and Religious activities. and recently she is practicing in Social services.</a:t>
            </a:r>
            <a:endParaRPr sz="3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grpSp>
        <p:nvGrpSpPr>
          <p:cNvPr id="190" name="Google Shape;190;p17"/>
          <p:cNvGrpSpPr/>
          <p:nvPr/>
        </p:nvGrpSpPr>
        <p:grpSpPr>
          <a:xfrm>
            <a:off x="774844" y="1844675"/>
            <a:ext cx="18606771" cy="2084070"/>
            <a:chOff x="774844" y="1844675"/>
            <a:chExt cx="18606771" cy="2084070"/>
          </a:xfrm>
        </p:grpSpPr>
        <p:sp>
          <p:nvSpPr>
            <p:cNvPr id="191" name="Google Shape;191;p17"/>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7"/>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3" name="Google Shape;193;p17"/>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7"/>
          <p:cNvSpPr txBox="1">
            <a:spLocks noGrp="1"/>
          </p:cNvSpPr>
          <p:nvPr>
            <p:ph type="title"/>
          </p:nvPr>
        </p:nvSpPr>
        <p:spPr>
          <a:xfrm>
            <a:off x="1212850" y="854075"/>
            <a:ext cx="18364200" cy="2138876"/>
          </a:xfrm>
          <a:prstGeom prst="rect">
            <a:avLst/>
          </a:prstGeom>
          <a:noFill/>
          <a:ln>
            <a:noFill/>
          </a:ln>
        </p:spPr>
        <p:txBody>
          <a:bodyPr spcFirstLastPara="1" wrap="square" lIns="0" tIns="1101800" rIns="0" bIns="0" anchor="t" anchorCtr="0">
            <a:spAutoFit/>
          </a:bodyPr>
          <a:lstStyle/>
          <a:p>
            <a:pPr marL="307340" lvl="0" indent="0" algn="l" rtl="0">
              <a:lnSpc>
                <a:spcPct val="123484"/>
              </a:lnSpc>
              <a:spcBef>
                <a:spcPts val="0"/>
              </a:spcBef>
              <a:spcAft>
                <a:spcPts val="0"/>
              </a:spcAft>
              <a:buNone/>
            </a:pPr>
            <a:r>
              <a:rPr lang="en-US" sz="6600"/>
              <a:t>GAZAL (COUNCIL MEMBER)</a:t>
            </a:r>
            <a:endParaRPr sz="6600"/>
          </a:p>
        </p:txBody>
      </p:sp>
      <p:sp>
        <p:nvSpPr>
          <p:cNvPr id="195" name="Google Shape;195;p17"/>
          <p:cNvSpPr txBox="1"/>
          <p:nvPr/>
        </p:nvSpPr>
        <p:spPr>
          <a:xfrm>
            <a:off x="1516151" y="5011348"/>
            <a:ext cx="10321290" cy="2616101"/>
          </a:xfrm>
          <a:prstGeom prst="rect">
            <a:avLst/>
          </a:prstGeom>
          <a:noFill/>
          <a:ln>
            <a:noFill/>
          </a:ln>
        </p:spPr>
        <p:txBody>
          <a:bodyPr spcFirstLastPara="1" wrap="square" lIns="0" tIns="0" rIns="0" bIns="0" anchor="t" anchorCtr="0">
            <a:spAutoFit/>
          </a:bodyPr>
          <a:lstStyle/>
          <a:p>
            <a:pPr marL="12700" marR="0" lvl="0" indent="0" algn="just" rtl="0">
              <a:lnSpc>
                <a:spcPct val="100000"/>
              </a:lnSpc>
              <a:spcBef>
                <a:spcPts val="0"/>
              </a:spcBef>
              <a:spcAft>
                <a:spcPts val="0"/>
              </a:spcAft>
              <a:buNone/>
            </a:pPr>
            <a:r>
              <a:rPr lang="en-US" sz="3400" dirty="0" err="1">
                <a:solidFill>
                  <a:schemeClr val="dk1"/>
                </a:solidFill>
                <a:latin typeface="Calibri"/>
                <a:ea typeface="Calibri"/>
                <a:cs typeface="Calibri"/>
                <a:sym typeface="Calibri"/>
              </a:rPr>
              <a:t>Gazal</a:t>
            </a:r>
            <a:r>
              <a:rPr lang="en-US" sz="3400" dirty="0">
                <a:solidFill>
                  <a:schemeClr val="dk1"/>
                </a:solidFill>
                <a:latin typeface="Calibri"/>
                <a:ea typeface="Calibri"/>
                <a:cs typeface="Calibri"/>
                <a:sym typeface="Calibri"/>
              </a:rPr>
              <a:t>, age 18 years, has completed her schooling from Government </a:t>
            </a:r>
            <a:r>
              <a:rPr lang="en-US" sz="3400" dirty="0" err="1">
                <a:solidFill>
                  <a:schemeClr val="dk1"/>
                </a:solidFill>
                <a:latin typeface="Calibri"/>
                <a:ea typeface="Calibri"/>
                <a:cs typeface="Calibri"/>
                <a:sym typeface="Calibri"/>
              </a:rPr>
              <a:t>Sarvodaya</a:t>
            </a:r>
            <a:r>
              <a:rPr lang="en-US" sz="3400" dirty="0">
                <a:solidFill>
                  <a:schemeClr val="dk1"/>
                </a:solidFill>
                <a:latin typeface="Calibri"/>
                <a:ea typeface="Calibri"/>
                <a:cs typeface="Calibri"/>
                <a:sym typeface="Calibri"/>
              </a:rPr>
              <a:t> </a:t>
            </a:r>
            <a:r>
              <a:rPr lang="en-US" sz="3400" dirty="0" err="1">
                <a:solidFill>
                  <a:schemeClr val="dk1"/>
                </a:solidFill>
                <a:latin typeface="Calibri"/>
                <a:ea typeface="Calibri"/>
                <a:cs typeface="Calibri"/>
                <a:sym typeface="Calibri"/>
              </a:rPr>
              <a:t>Kanya</a:t>
            </a:r>
            <a:r>
              <a:rPr lang="en-US" sz="3400" dirty="0">
                <a:solidFill>
                  <a:schemeClr val="dk1"/>
                </a:solidFill>
                <a:latin typeface="Calibri"/>
                <a:ea typeface="Calibri"/>
                <a:cs typeface="Calibri"/>
                <a:sym typeface="Calibri"/>
              </a:rPr>
              <a:t> </a:t>
            </a:r>
            <a:r>
              <a:rPr lang="en-US" sz="3400" dirty="0" err="1">
                <a:solidFill>
                  <a:schemeClr val="dk1"/>
                </a:solidFill>
                <a:latin typeface="Calibri"/>
                <a:ea typeface="Calibri"/>
                <a:cs typeface="Calibri"/>
                <a:sym typeface="Calibri"/>
              </a:rPr>
              <a:t>Vidyalaya</a:t>
            </a:r>
            <a:r>
              <a:rPr lang="en-US" sz="3400" dirty="0">
                <a:solidFill>
                  <a:schemeClr val="dk1"/>
                </a:solidFill>
                <a:latin typeface="Calibri"/>
                <a:ea typeface="Calibri"/>
                <a:cs typeface="Calibri"/>
                <a:sym typeface="Calibri"/>
              </a:rPr>
              <a:t>. Her hobbies are dancing, writing and cooking. Recently she is preparing for competitive exams and giving home </a:t>
            </a:r>
            <a:r>
              <a:rPr lang="en-US" sz="3400" dirty="0" err="1">
                <a:solidFill>
                  <a:schemeClr val="dk1"/>
                </a:solidFill>
                <a:latin typeface="Calibri"/>
                <a:ea typeface="Calibri"/>
                <a:cs typeface="Calibri"/>
                <a:sym typeface="Calibri"/>
              </a:rPr>
              <a:t>tutions</a:t>
            </a:r>
            <a:r>
              <a:rPr lang="en-US" sz="3400" dirty="0">
                <a:solidFill>
                  <a:schemeClr val="dk1"/>
                </a:solidFill>
                <a:latin typeface="Calibri"/>
                <a:ea typeface="Calibri"/>
                <a:cs typeface="Calibri"/>
                <a:sym typeface="Calibri"/>
              </a:rPr>
              <a:t>. She also engaged in basic travel and tourism course</a:t>
            </a:r>
            <a:endParaRPr sz="3400">
              <a:solidFill>
                <a:schemeClr val="dk1"/>
              </a:solidFill>
              <a:latin typeface="Calibri"/>
              <a:ea typeface="Calibri"/>
              <a:cs typeface="Calibri"/>
              <a:sym typeface="Calibri"/>
            </a:endParaRPr>
          </a:p>
        </p:txBody>
      </p:sp>
      <p:sp>
        <p:nvSpPr>
          <p:cNvPr id="196" name="Google Shape;196;p17"/>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7"/>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7"/>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7"/>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pic>
        <p:nvPicPr>
          <p:cNvPr id="200" name="Google Shape;200;p17"/>
          <p:cNvPicPr preferRelativeResize="0"/>
          <p:nvPr/>
        </p:nvPicPr>
        <p:blipFill rotWithShape="1">
          <a:blip r:embed="rId4">
            <a:alphaModFix/>
          </a:blip>
          <a:srcRect/>
          <a:stretch/>
        </p:blipFill>
        <p:spPr>
          <a:xfrm>
            <a:off x="13884661" y="5302723"/>
            <a:ext cx="3993378" cy="55496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04"/>
        <p:cNvGrpSpPr/>
        <p:nvPr/>
      </p:nvGrpSpPr>
      <p:grpSpPr>
        <a:xfrm>
          <a:off x="0" y="0"/>
          <a:ext cx="0" cy="0"/>
          <a:chOff x="0" y="0"/>
          <a:chExt cx="0" cy="0"/>
        </a:xfrm>
      </p:grpSpPr>
      <p:grpSp>
        <p:nvGrpSpPr>
          <p:cNvPr id="205" name="Google Shape;205;p18"/>
          <p:cNvGrpSpPr/>
          <p:nvPr/>
        </p:nvGrpSpPr>
        <p:grpSpPr>
          <a:xfrm>
            <a:off x="774844" y="1844675"/>
            <a:ext cx="18606771" cy="2084070"/>
            <a:chOff x="774844" y="1844675"/>
            <a:chExt cx="18606771" cy="2084070"/>
          </a:xfrm>
        </p:grpSpPr>
        <p:sp>
          <p:nvSpPr>
            <p:cNvPr id="206" name="Google Shape;206;p18"/>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18"/>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8" name="Google Shape;208;p18"/>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18"/>
          <p:cNvSpPr txBox="1">
            <a:spLocks noGrp="1"/>
          </p:cNvSpPr>
          <p:nvPr>
            <p:ph type="title"/>
          </p:nvPr>
        </p:nvSpPr>
        <p:spPr>
          <a:xfrm>
            <a:off x="1212850" y="854075"/>
            <a:ext cx="18364200" cy="2138876"/>
          </a:xfrm>
          <a:prstGeom prst="rect">
            <a:avLst/>
          </a:prstGeom>
          <a:noFill/>
          <a:ln>
            <a:noFill/>
          </a:ln>
        </p:spPr>
        <p:txBody>
          <a:bodyPr spcFirstLastPara="1" wrap="square" lIns="0" tIns="1101800" rIns="0" bIns="0" anchor="t" anchorCtr="0">
            <a:spAutoFit/>
          </a:bodyPr>
          <a:lstStyle/>
          <a:p>
            <a:pPr marL="307340" lvl="0" indent="0" algn="l" rtl="0">
              <a:lnSpc>
                <a:spcPct val="123484"/>
              </a:lnSpc>
              <a:spcBef>
                <a:spcPts val="0"/>
              </a:spcBef>
              <a:spcAft>
                <a:spcPts val="0"/>
              </a:spcAft>
              <a:buNone/>
            </a:pPr>
            <a:r>
              <a:rPr lang="en-US" sz="6600"/>
              <a:t>SHALU(COUNCIL MEMBER)</a:t>
            </a:r>
            <a:endParaRPr sz="6600"/>
          </a:p>
        </p:txBody>
      </p:sp>
      <p:sp>
        <p:nvSpPr>
          <p:cNvPr id="210" name="Google Shape;210;p18"/>
          <p:cNvSpPr txBox="1"/>
          <p:nvPr/>
        </p:nvSpPr>
        <p:spPr>
          <a:xfrm>
            <a:off x="1516151" y="5011348"/>
            <a:ext cx="10321290" cy="2092881"/>
          </a:xfrm>
          <a:prstGeom prst="rect">
            <a:avLst/>
          </a:prstGeom>
          <a:noFill/>
          <a:ln>
            <a:noFill/>
          </a:ln>
        </p:spPr>
        <p:txBody>
          <a:bodyPr spcFirstLastPara="1" wrap="square" lIns="0" tIns="0" rIns="0" bIns="0" anchor="t" anchorCtr="0">
            <a:spAutoFit/>
          </a:bodyPr>
          <a:lstStyle/>
          <a:p>
            <a:pPr marL="12700" marR="0" lvl="0" indent="0" algn="just" rtl="0">
              <a:lnSpc>
                <a:spcPct val="100000"/>
              </a:lnSpc>
              <a:spcBef>
                <a:spcPts val="0"/>
              </a:spcBef>
              <a:spcAft>
                <a:spcPts val="0"/>
              </a:spcAft>
              <a:buNone/>
            </a:pPr>
            <a:r>
              <a:rPr lang="en-US" sz="3400" dirty="0" err="1">
                <a:solidFill>
                  <a:schemeClr val="dk1"/>
                </a:solidFill>
                <a:latin typeface="Calibri"/>
                <a:ea typeface="Calibri"/>
                <a:cs typeface="Calibri"/>
                <a:sym typeface="Calibri"/>
              </a:rPr>
              <a:t>Shalu</a:t>
            </a:r>
            <a:r>
              <a:rPr lang="en-US" sz="3400" dirty="0">
                <a:solidFill>
                  <a:schemeClr val="dk1"/>
                </a:solidFill>
                <a:latin typeface="Calibri"/>
                <a:ea typeface="Calibri"/>
                <a:cs typeface="Calibri"/>
                <a:sym typeface="Calibri"/>
              </a:rPr>
              <a:t>, 39 years old, done her schooling from Jain school, Haryana. She is interested in serving society at large. She is an altruistic women with clear objectives in her life. Right now she is working on Grocery Shop.</a:t>
            </a:r>
            <a:endParaRPr sz="3400">
              <a:solidFill>
                <a:schemeClr val="dk1"/>
              </a:solidFill>
              <a:latin typeface="Calibri"/>
              <a:ea typeface="Calibri"/>
              <a:cs typeface="Calibri"/>
              <a:sym typeface="Calibri"/>
            </a:endParaRPr>
          </a:p>
        </p:txBody>
      </p:sp>
      <p:sp>
        <p:nvSpPr>
          <p:cNvPr id="211" name="Google Shape;211;p18"/>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18"/>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18"/>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18"/>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pic>
        <p:nvPicPr>
          <p:cNvPr id="215" name="Google Shape;215;p18"/>
          <p:cNvPicPr preferRelativeResize="0"/>
          <p:nvPr/>
        </p:nvPicPr>
        <p:blipFill rotWithShape="1">
          <a:blip r:embed="rId4">
            <a:alphaModFix/>
          </a:blip>
          <a:srcRect/>
          <a:stretch/>
        </p:blipFill>
        <p:spPr>
          <a:xfrm>
            <a:off x="13327860" y="5022468"/>
            <a:ext cx="4942386" cy="53942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19"/>
        <p:cNvGrpSpPr/>
        <p:nvPr/>
      </p:nvGrpSpPr>
      <p:grpSpPr>
        <a:xfrm>
          <a:off x="0" y="0"/>
          <a:ext cx="0" cy="0"/>
          <a:chOff x="0" y="0"/>
          <a:chExt cx="0" cy="0"/>
        </a:xfrm>
      </p:grpSpPr>
      <p:grpSp>
        <p:nvGrpSpPr>
          <p:cNvPr id="220" name="Google Shape;220;p19"/>
          <p:cNvGrpSpPr/>
          <p:nvPr/>
        </p:nvGrpSpPr>
        <p:grpSpPr>
          <a:xfrm>
            <a:off x="774844" y="1844675"/>
            <a:ext cx="18606771" cy="2084070"/>
            <a:chOff x="774844" y="1844675"/>
            <a:chExt cx="18606771" cy="2084070"/>
          </a:xfrm>
        </p:grpSpPr>
        <p:sp>
          <p:nvSpPr>
            <p:cNvPr id="221" name="Google Shape;221;p19"/>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9"/>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3" name="Google Shape;223;p19"/>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9"/>
          <p:cNvSpPr txBox="1">
            <a:spLocks noGrp="1"/>
          </p:cNvSpPr>
          <p:nvPr>
            <p:ph type="title"/>
          </p:nvPr>
        </p:nvSpPr>
        <p:spPr>
          <a:xfrm>
            <a:off x="1212850" y="854075"/>
            <a:ext cx="18364200" cy="2138876"/>
          </a:xfrm>
          <a:prstGeom prst="rect">
            <a:avLst/>
          </a:prstGeom>
          <a:noFill/>
          <a:ln>
            <a:noFill/>
          </a:ln>
        </p:spPr>
        <p:txBody>
          <a:bodyPr spcFirstLastPara="1" wrap="square" lIns="0" tIns="1101800" rIns="0" bIns="0" anchor="t" anchorCtr="0">
            <a:spAutoFit/>
          </a:bodyPr>
          <a:lstStyle/>
          <a:p>
            <a:pPr marL="307340" lvl="0" indent="0" algn="l" rtl="0">
              <a:lnSpc>
                <a:spcPct val="123484"/>
              </a:lnSpc>
              <a:spcBef>
                <a:spcPts val="0"/>
              </a:spcBef>
              <a:spcAft>
                <a:spcPts val="0"/>
              </a:spcAft>
              <a:buNone/>
            </a:pPr>
            <a:r>
              <a:rPr lang="en-US" sz="6600"/>
              <a:t>NEETU GOYAL (COUNCIL MEMBER)</a:t>
            </a:r>
            <a:endParaRPr sz="6600"/>
          </a:p>
        </p:txBody>
      </p:sp>
      <p:sp>
        <p:nvSpPr>
          <p:cNvPr id="225" name="Google Shape;225;p19"/>
          <p:cNvSpPr txBox="1"/>
          <p:nvPr/>
        </p:nvSpPr>
        <p:spPr>
          <a:xfrm>
            <a:off x="1516151" y="5011348"/>
            <a:ext cx="10321290" cy="2616101"/>
          </a:xfrm>
          <a:prstGeom prst="rect">
            <a:avLst/>
          </a:prstGeom>
          <a:noFill/>
          <a:ln>
            <a:noFill/>
          </a:ln>
        </p:spPr>
        <p:txBody>
          <a:bodyPr spcFirstLastPara="1" wrap="square" lIns="0" tIns="0" rIns="0" bIns="0" anchor="t" anchorCtr="0">
            <a:spAutoFit/>
          </a:bodyPr>
          <a:lstStyle/>
          <a:p>
            <a:pPr marL="12700" marR="0" lvl="0" indent="0" algn="just" rtl="0">
              <a:lnSpc>
                <a:spcPct val="100000"/>
              </a:lnSpc>
              <a:spcBef>
                <a:spcPts val="0"/>
              </a:spcBef>
              <a:spcAft>
                <a:spcPts val="0"/>
              </a:spcAft>
              <a:buNone/>
            </a:pPr>
            <a:r>
              <a:rPr lang="en-US" sz="3400" dirty="0" err="1">
                <a:solidFill>
                  <a:schemeClr val="dk1"/>
                </a:solidFill>
                <a:latin typeface="Calibri"/>
                <a:ea typeface="Calibri"/>
                <a:cs typeface="Calibri"/>
                <a:sym typeface="Calibri"/>
              </a:rPr>
              <a:t>Neetu</a:t>
            </a:r>
            <a:r>
              <a:rPr lang="en-US" sz="3400" dirty="0">
                <a:solidFill>
                  <a:schemeClr val="dk1"/>
                </a:solidFill>
                <a:latin typeface="Calibri"/>
                <a:ea typeface="Calibri"/>
                <a:cs typeface="Calibri"/>
                <a:sym typeface="Calibri"/>
              </a:rPr>
              <a:t> </a:t>
            </a:r>
            <a:r>
              <a:rPr lang="en-US" sz="3400" dirty="0" err="1">
                <a:solidFill>
                  <a:schemeClr val="dk1"/>
                </a:solidFill>
                <a:latin typeface="Calibri"/>
                <a:ea typeface="Calibri"/>
                <a:cs typeface="Calibri"/>
                <a:sym typeface="Calibri"/>
              </a:rPr>
              <a:t>Goyal</a:t>
            </a:r>
            <a:r>
              <a:rPr lang="en-US" sz="3400" dirty="0">
                <a:solidFill>
                  <a:schemeClr val="dk1"/>
                </a:solidFill>
                <a:latin typeface="Calibri"/>
                <a:ea typeface="Calibri"/>
                <a:cs typeface="Calibri"/>
                <a:sym typeface="Calibri"/>
              </a:rPr>
              <a:t> is fashion designer. She is quiet fashionable, stylish </a:t>
            </a:r>
            <a:r>
              <a:rPr lang="en-US" sz="3400" dirty="0" err="1">
                <a:solidFill>
                  <a:schemeClr val="dk1"/>
                </a:solidFill>
                <a:latin typeface="Calibri"/>
                <a:ea typeface="Calibri"/>
                <a:cs typeface="Calibri"/>
                <a:sym typeface="Calibri"/>
              </a:rPr>
              <a:t>nd</a:t>
            </a:r>
            <a:r>
              <a:rPr lang="en-US" sz="3400" dirty="0">
                <a:solidFill>
                  <a:schemeClr val="dk1"/>
                </a:solidFill>
                <a:latin typeface="Calibri"/>
                <a:ea typeface="Calibri"/>
                <a:cs typeface="Calibri"/>
                <a:sym typeface="Calibri"/>
              </a:rPr>
              <a:t> altruistic person. She is having interest in overall development of the society by improving their dressing sense. She loves travelling and learning new things. She is very charming by her nature.</a:t>
            </a:r>
            <a:endParaRPr sz="3400">
              <a:solidFill>
                <a:schemeClr val="dk1"/>
              </a:solidFill>
              <a:latin typeface="Calibri"/>
              <a:ea typeface="Calibri"/>
              <a:cs typeface="Calibri"/>
              <a:sym typeface="Calibri"/>
            </a:endParaRPr>
          </a:p>
        </p:txBody>
      </p:sp>
      <p:sp>
        <p:nvSpPr>
          <p:cNvPr id="226" name="Google Shape;226;p19"/>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19"/>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19"/>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9"/>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pic>
        <p:nvPicPr>
          <p:cNvPr id="230" name="Google Shape;230;p19"/>
          <p:cNvPicPr preferRelativeResize="0"/>
          <p:nvPr/>
        </p:nvPicPr>
        <p:blipFill rotWithShape="1">
          <a:blip r:embed="rId4">
            <a:alphaModFix/>
          </a:blip>
          <a:srcRect/>
          <a:stretch/>
        </p:blipFill>
        <p:spPr>
          <a:xfrm>
            <a:off x="14243050" y="5011348"/>
            <a:ext cx="3581400" cy="69770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grpSp>
        <p:nvGrpSpPr>
          <p:cNvPr id="235" name="Google Shape;235;p20"/>
          <p:cNvGrpSpPr/>
          <p:nvPr/>
        </p:nvGrpSpPr>
        <p:grpSpPr>
          <a:xfrm>
            <a:off x="774844" y="1844675"/>
            <a:ext cx="18606771" cy="2084070"/>
            <a:chOff x="774844" y="1844675"/>
            <a:chExt cx="18606771" cy="2084070"/>
          </a:xfrm>
        </p:grpSpPr>
        <p:sp>
          <p:nvSpPr>
            <p:cNvPr id="236" name="Google Shape;236;p20"/>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20"/>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8" name="Google Shape;238;p20"/>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20"/>
          <p:cNvSpPr txBox="1">
            <a:spLocks noGrp="1"/>
          </p:cNvSpPr>
          <p:nvPr>
            <p:ph type="title"/>
          </p:nvPr>
        </p:nvSpPr>
        <p:spPr>
          <a:xfrm>
            <a:off x="1212850" y="854075"/>
            <a:ext cx="18364200" cy="2138876"/>
          </a:xfrm>
          <a:prstGeom prst="rect">
            <a:avLst/>
          </a:prstGeom>
          <a:noFill/>
          <a:ln>
            <a:noFill/>
          </a:ln>
        </p:spPr>
        <p:txBody>
          <a:bodyPr spcFirstLastPara="1" wrap="square" lIns="0" tIns="1101800" rIns="0" bIns="0" anchor="t" anchorCtr="0">
            <a:spAutoFit/>
          </a:bodyPr>
          <a:lstStyle/>
          <a:p>
            <a:pPr marL="307340" lvl="0" indent="0" algn="l" rtl="0">
              <a:lnSpc>
                <a:spcPct val="123484"/>
              </a:lnSpc>
              <a:spcBef>
                <a:spcPts val="0"/>
              </a:spcBef>
              <a:spcAft>
                <a:spcPts val="0"/>
              </a:spcAft>
              <a:buNone/>
            </a:pPr>
            <a:r>
              <a:rPr lang="en-US" sz="6600"/>
              <a:t>LATA AGGARWAL (COUNCIL MEMBER)</a:t>
            </a:r>
            <a:endParaRPr sz="6600"/>
          </a:p>
        </p:txBody>
      </p:sp>
      <p:sp>
        <p:nvSpPr>
          <p:cNvPr id="240" name="Google Shape;240;p20"/>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20"/>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20"/>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20"/>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pic>
        <p:nvPicPr>
          <p:cNvPr id="244" name="Google Shape;244;p20"/>
          <p:cNvPicPr preferRelativeResize="0"/>
          <p:nvPr/>
        </p:nvPicPr>
        <p:blipFill rotWithShape="1">
          <a:blip r:embed="rId4">
            <a:alphaModFix/>
          </a:blip>
          <a:srcRect/>
          <a:stretch/>
        </p:blipFill>
        <p:spPr>
          <a:xfrm>
            <a:off x="13599058" y="5011348"/>
            <a:ext cx="4835683" cy="5434158"/>
          </a:xfrm>
          <a:prstGeom prst="rect">
            <a:avLst/>
          </a:prstGeom>
          <a:noFill/>
          <a:ln>
            <a:noFill/>
          </a:ln>
        </p:spPr>
      </p:pic>
      <p:sp>
        <p:nvSpPr>
          <p:cNvPr id="245" name="Google Shape;245;p20"/>
          <p:cNvSpPr txBox="1"/>
          <p:nvPr/>
        </p:nvSpPr>
        <p:spPr>
          <a:xfrm>
            <a:off x="1670049" y="4941008"/>
            <a:ext cx="9408351"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a:solidFill>
                  <a:schemeClr val="dk1"/>
                </a:solidFill>
                <a:latin typeface="Calibri"/>
                <a:ea typeface="Calibri"/>
                <a:cs typeface="Calibri"/>
                <a:sym typeface="Calibri"/>
              </a:rPr>
              <a:t>                                Name : </a:t>
            </a:r>
            <a:r>
              <a:rPr lang="en-US" sz="3400" dirty="0" err="1">
                <a:solidFill>
                  <a:schemeClr val="dk1"/>
                </a:solidFill>
                <a:latin typeface="Calibri"/>
                <a:ea typeface="Calibri"/>
                <a:cs typeface="Calibri"/>
                <a:sym typeface="Calibri"/>
              </a:rPr>
              <a:t>Lata</a:t>
            </a:r>
            <a:r>
              <a:rPr lang="en-US" sz="3400" dirty="0">
                <a:solidFill>
                  <a:schemeClr val="dk1"/>
                </a:solidFill>
                <a:latin typeface="Calibri"/>
                <a:ea typeface="Calibri"/>
                <a:cs typeface="Calibri"/>
                <a:sym typeface="Calibri"/>
              </a:rPr>
              <a:t> </a:t>
            </a:r>
            <a:r>
              <a:rPr lang="en-US" sz="3400" dirty="0" err="1">
                <a:solidFill>
                  <a:schemeClr val="dk1"/>
                </a:solidFill>
                <a:latin typeface="Calibri"/>
                <a:ea typeface="Calibri"/>
                <a:cs typeface="Calibri"/>
                <a:sym typeface="Calibri"/>
              </a:rPr>
              <a:t>Aggarwal</a:t>
            </a:r>
            <a:r>
              <a:rPr lang="en-US" sz="3400" dirty="0">
                <a:solidFill>
                  <a:schemeClr val="dk1"/>
                </a:solidFill>
                <a:latin typeface="Calibri"/>
                <a:ea typeface="Calibri"/>
                <a:cs typeface="Calibri"/>
                <a:sym typeface="Calibri"/>
              </a:rPr>
              <a:t> </a:t>
            </a:r>
            <a:endParaRPr sz="3400"/>
          </a:p>
          <a:p>
            <a:pPr marL="0" marR="0" lvl="0" indent="0" algn="l" rtl="0">
              <a:spcBef>
                <a:spcPts val="0"/>
              </a:spcBef>
              <a:spcAft>
                <a:spcPts val="0"/>
              </a:spcAft>
              <a:buNone/>
            </a:pPr>
            <a:endParaRPr sz="3400">
              <a:solidFill>
                <a:schemeClr val="dk1"/>
              </a:solidFill>
              <a:latin typeface="Calibri"/>
              <a:ea typeface="Calibri"/>
              <a:cs typeface="Calibri"/>
              <a:sym typeface="Calibri"/>
            </a:endParaRPr>
          </a:p>
          <a:p>
            <a:pPr marL="0" marR="0" lvl="0" indent="0" algn="l" rtl="0">
              <a:spcBef>
                <a:spcPts val="0"/>
              </a:spcBef>
              <a:spcAft>
                <a:spcPts val="0"/>
              </a:spcAft>
              <a:buNone/>
            </a:pPr>
            <a:r>
              <a:rPr lang="en-US" sz="3400" dirty="0">
                <a:solidFill>
                  <a:schemeClr val="dk1"/>
                </a:solidFill>
                <a:latin typeface="Calibri"/>
                <a:ea typeface="Calibri"/>
                <a:cs typeface="Calibri"/>
                <a:sym typeface="Calibri"/>
              </a:rPr>
              <a:t>               Founder @</a:t>
            </a:r>
            <a:r>
              <a:rPr lang="en-US" sz="3400" dirty="0" err="1">
                <a:solidFill>
                  <a:schemeClr val="dk1"/>
                </a:solidFill>
                <a:latin typeface="Calibri"/>
                <a:ea typeface="Calibri"/>
                <a:cs typeface="Calibri"/>
                <a:sym typeface="Calibri"/>
              </a:rPr>
              <a:t>craftscorner</a:t>
            </a:r>
            <a:r>
              <a:rPr lang="en-US" sz="3400" dirty="0">
                <a:solidFill>
                  <a:schemeClr val="dk1"/>
                </a:solidFill>
                <a:latin typeface="Calibri"/>
                <a:ea typeface="Calibri"/>
                <a:cs typeface="Calibri"/>
                <a:sym typeface="Calibri"/>
              </a:rPr>
              <a:t> by </a:t>
            </a:r>
            <a:r>
              <a:rPr lang="en-US" sz="3400" dirty="0" err="1">
                <a:solidFill>
                  <a:schemeClr val="dk1"/>
                </a:solidFill>
                <a:latin typeface="Calibri"/>
                <a:ea typeface="Calibri"/>
                <a:cs typeface="Calibri"/>
                <a:sym typeface="Calibri"/>
              </a:rPr>
              <a:t>lata</a:t>
            </a:r>
            <a:r>
              <a:rPr lang="en-US" sz="3400" dirty="0">
                <a:solidFill>
                  <a:schemeClr val="dk1"/>
                </a:solidFill>
                <a:latin typeface="Calibri"/>
                <a:ea typeface="Calibri"/>
                <a:cs typeface="Calibri"/>
                <a:sym typeface="Calibri"/>
              </a:rPr>
              <a:t> </a:t>
            </a:r>
            <a:endParaRPr sz="3400"/>
          </a:p>
          <a:p>
            <a:pPr marL="0" marR="0" lvl="0" indent="0" algn="l" rtl="0">
              <a:spcBef>
                <a:spcPts val="0"/>
              </a:spcBef>
              <a:spcAft>
                <a:spcPts val="0"/>
              </a:spcAft>
              <a:buNone/>
            </a:pPr>
            <a:endParaRPr sz="3400">
              <a:solidFill>
                <a:schemeClr val="dk1"/>
              </a:solidFill>
              <a:latin typeface="Calibri"/>
              <a:ea typeface="Calibri"/>
              <a:cs typeface="Calibri"/>
              <a:sym typeface="Calibri"/>
            </a:endParaRPr>
          </a:p>
          <a:p>
            <a:pPr marL="0" marR="0" lvl="0" indent="0" algn="l" rtl="0">
              <a:spcBef>
                <a:spcPts val="0"/>
              </a:spcBef>
              <a:spcAft>
                <a:spcPts val="0"/>
              </a:spcAft>
              <a:buNone/>
            </a:pPr>
            <a:r>
              <a:rPr lang="en-US" sz="3400" dirty="0">
                <a:solidFill>
                  <a:schemeClr val="dk1"/>
                </a:solidFill>
                <a:latin typeface="Calibri"/>
                <a:ea typeface="Calibri"/>
                <a:cs typeface="Calibri"/>
                <a:sym typeface="Calibri"/>
              </a:rPr>
              <a:t>We deal in all kinds of handmade,  homemade,  and   corporate gifts.</a:t>
            </a:r>
            <a:endParaRPr sz="3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grpSp>
        <p:nvGrpSpPr>
          <p:cNvPr id="250" name="Google Shape;250;p21"/>
          <p:cNvGrpSpPr/>
          <p:nvPr/>
        </p:nvGrpSpPr>
        <p:grpSpPr>
          <a:xfrm>
            <a:off x="774844" y="1844675"/>
            <a:ext cx="18606771" cy="2084070"/>
            <a:chOff x="774844" y="1844675"/>
            <a:chExt cx="18606771" cy="2084070"/>
          </a:xfrm>
        </p:grpSpPr>
        <p:sp>
          <p:nvSpPr>
            <p:cNvPr id="251" name="Google Shape;251;p21"/>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21"/>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3" name="Google Shape;253;p21"/>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21"/>
          <p:cNvSpPr txBox="1">
            <a:spLocks noGrp="1"/>
          </p:cNvSpPr>
          <p:nvPr>
            <p:ph type="title"/>
          </p:nvPr>
        </p:nvSpPr>
        <p:spPr>
          <a:xfrm>
            <a:off x="1142975" y="1388989"/>
            <a:ext cx="18364200" cy="2138876"/>
          </a:xfrm>
          <a:prstGeom prst="rect">
            <a:avLst/>
          </a:prstGeom>
          <a:noFill/>
          <a:ln>
            <a:noFill/>
          </a:ln>
        </p:spPr>
        <p:txBody>
          <a:bodyPr spcFirstLastPara="1" wrap="square" lIns="0" tIns="1101800" rIns="0" bIns="0" anchor="t" anchorCtr="0">
            <a:spAutoFit/>
          </a:bodyPr>
          <a:lstStyle/>
          <a:p>
            <a:pPr marL="307340" lvl="0" indent="0" algn="l" rtl="0">
              <a:lnSpc>
                <a:spcPct val="123484"/>
              </a:lnSpc>
              <a:spcBef>
                <a:spcPts val="0"/>
              </a:spcBef>
              <a:spcAft>
                <a:spcPts val="0"/>
              </a:spcAft>
              <a:buNone/>
            </a:pPr>
            <a:r>
              <a:rPr lang="en-US" sz="6600"/>
              <a:t>PALLAVI (COUNCIL MEMBER)</a:t>
            </a:r>
            <a:endParaRPr sz="6600"/>
          </a:p>
        </p:txBody>
      </p:sp>
      <p:sp>
        <p:nvSpPr>
          <p:cNvPr id="255" name="Google Shape;255;p21"/>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21"/>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21"/>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21"/>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pic>
        <p:nvPicPr>
          <p:cNvPr id="259" name="Google Shape;259;p21"/>
          <p:cNvPicPr preferRelativeResize="0"/>
          <p:nvPr/>
        </p:nvPicPr>
        <p:blipFill rotWithShape="1">
          <a:blip r:embed="rId4">
            <a:alphaModFix/>
          </a:blip>
          <a:srcRect/>
          <a:stretch/>
        </p:blipFill>
        <p:spPr>
          <a:xfrm>
            <a:off x="14636405" y="4977825"/>
            <a:ext cx="3485236" cy="5565429"/>
          </a:xfrm>
          <a:prstGeom prst="rect">
            <a:avLst/>
          </a:prstGeom>
          <a:noFill/>
          <a:ln>
            <a:noFill/>
          </a:ln>
        </p:spPr>
      </p:pic>
      <p:sp>
        <p:nvSpPr>
          <p:cNvPr id="260" name="Google Shape;260;p21"/>
          <p:cNvSpPr txBox="1"/>
          <p:nvPr/>
        </p:nvSpPr>
        <p:spPr>
          <a:xfrm>
            <a:off x="1142975" y="4554250"/>
            <a:ext cx="10654065" cy="532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err="1">
                <a:solidFill>
                  <a:schemeClr val="dk1"/>
                </a:solidFill>
                <a:latin typeface="Calibri"/>
                <a:ea typeface="Calibri"/>
                <a:cs typeface="Calibri"/>
                <a:sym typeface="Calibri"/>
              </a:rPr>
              <a:t>Pallavi</a:t>
            </a:r>
            <a:r>
              <a:rPr lang="en-US" sz="3400" dirty="0">
                <a:solidFill>
                  <a:schemeClr val="dk1"/>
                </a:solidFill>
                <a:latin typeface="Calibri"/>
                <a:ea typeface="Calibri"/>
                <a:cs typeface="Calibri"/>
                <a:sym typeface="Calibri"/>
              </a:rPr>
              <a:t> graduated from MD university in 2014 in </a:t>
            </a:r>
            <a:r>
              <a:rPr lang="en-US" sz="3400" dirty="0" err="1">
                <a:solidFill>
                  <a:schemeClr val="dk1"/>
                </a:solidFill>
                <a:latin typeface="Calibri"/>
                <a:ea typeface="Calibri"/>
                <a:cs typeface="Calibri"/>
                <a:sym typeface="Calibri"/>
              </a:rPr>
              <a:t>Legum</a:t>
            </a:r>
            <a:r>
              <a:rPr lang="en-US" sz="3400" dirty="0">
                <a:solidFill>
                  <a:schemeClr val="dk1"/>
                </a:solidFill>
                <a:latin typeface="Calibri"/>
                <a:ea typeface="Calibri"/>
                <a:cs typeface="Calibri"/>
                <a:sym typeface="Calibri"/>
              </a:rPr>
              <a:t> Baccalaureus. She took part in various Moot Court Competitions at Inter and Intra state level and achieved 1st rank in inter moot court competition. She has done paper representation on Company Law Act, 2013. She has done her Internship under Adv G.K </a:t>
            </a:r>
            <a:r>
              <a:rPr lang="en-US" sz="3400" dirty="0" err="1">
                <a:solidFill>
                  <a:schemeClr val="dk1"/>
                </a:solidFill>
                <a:latin typeface="Calibri"/>
                <a:ea typeface="Calibri"/>
                <a:cs typeface="Calibri"/>
                <a:sym typeface="Calibri"/>
              </a:rPr>
              <a:t>Buddhiraja</a:t>
            </a:r>
            <a:r>
              <a:rPr lang="en-US" sz="3400" dirty="0">
                <a:solidFill>
                  <a:schemeClr val="dk1"/>
                </a:solidFill>
                <a:latin typeface="Calibri"/>
                <a:ea typeface="Calibri"/>
                <a:cs typeface="Calibri"/>
                <a:sym typeface="Calibri"/>
              </a:rPr>
              <a:t>. She is active participant in Social and Religious activities. She has prepared for Judiciary Examination and recently written Delhi Judiciary Mains 2018-2019. Currently she is practicing law in Patiala House Court near </a:t>
            </a:r>
            <a:r>
              <a:rPr lang="en-US" sz="3400" dirty="0" err="1">
                <a:solidFill>
                  <a:schemeClr val="dk1"/>
                </a:solidFill>
                <a:latin typeface="Calibri"/>
                <a:ea typeface="Calibri"/>
                <a:cs typeface="Calibri"/>
                <a:sym typeface="Calibri"/>
              </a:rPr>
              <a:t>Pragati</a:t>
            </a:r>
            <a:r>
              <a:rPr lang="en-US" sz="3400" dirty="0">
                <a:solidFill>
                  <a:schemeClr val="dk1"/>
                </a:solidFill>
                <a:latin typeface="Calibri"/>
                <a:ea typeface="Calibri"/>
                <a:cs typeface="Calibri"/>
                <a:sym typeface="Calibri"/>
              </a:rPr>
              <a:t> </a:t>
            </a:r>
            <a:r>
              <a:rPr lang="en-US" sz="3400" dirty="0" err="1">
                <a:solidFill>
                  <a:schemeClr val="dk1"/>
                </a:solidFill>
                <a:latin typeface="Calibri"/>
                <a:ea typeface="Calibri"/>
                <a:cs typeface="Calibri"/>
                <a:sym typeface="Calibri"/>
              </a:rPr>
              <a:t>Maidan</a:t>
            </a:r>
            <a:r>
              <a:rPr lang="en-US" sz="3400" dirty="0">
                <a:solidFill>
                  <a:schemeClr val="dk1"/>
                </a:solidFill>
                <a:latin typeface="Calibri"/>
                <a:ea typeface="Calibri"/>
                <a:cs typeface="Calibri"/>
                <a:sym typeface="Calibri"/>
              </a:rPr>
              <a:t>.</a:t>
            </a:r>
            <a:endParaRPr sz="3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grpSp>
        <p:nvGrpSpPr>
          <p:cNvPr id="265" name="Google Shape;265;p22"/>
          <p:cNvGrpSpPr/>
          <p:nvPr/>
        </p:nvGrpSpPr>
        <p:grpSpPr>
          <a:xfrm>
            <a:off x="774844" y="1844675"/>
            <a:ext cx="18606771" cy="2084070"/>
            <a:chOff x="774844" y="1844675"/>
            <a:chExt cx="18606771" cy="2084070"/>
          </a:xfrm>
        </p:grpSpPr>
        <p:sp>
          <p:nvSpPr>
            <p:cNvPr id="266" name="Google Shape;266;p22"/>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22"/>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68" name="Google Shape;268;p22"/>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22"/>
          <p:cNvSpPr txBox="1">
            <a:spLocks noGrp="1"/>
          </p:cNvSpPr>
          <p:nvPr>
            <p:ph type="title"/>
          </p:nvPr>
        </p:nvSpPr>
        <p:spPr>
          <a:xfrm>
            <a:off x="1093548" y="1496154"/>
            <a:ext cx="18364200" cy="2138876"/>
          </a:xfrm>
          <a:prstGeom prst="rect">
            <a:avLst/>
          </a:prstGeom>
          <a:noFill/>
          <a:ln>
            <a:noFill/>
          </a:ln>
        </p:spPr>
        <p:txBody>
          <a:bodyPr spcFirstLastPara="1" wrap="square" lIns="0" tIns="1101800" rIns="0" bIns="0" anchor="t" anchorCtr="0">
            <a:spAutoFit/>
          </a:bodyPr>
          <a:lstStyle/>
          <a:p>
            <a:pPr marL="307340" lvl="0" indent="0" algn="l" rtl="0">
              <a:lnSpc>
                <a:spcPct val="123484"/>
              </a:lnSpc>
              <a:spcBef>
                <a:spcPts val="0"/>
              </a:spcBef>
              <a:spcAft>
                <a:spcPts val="0"/>
              </a:spcAft>
              <a:buNone/>
            </a:pPr>
            <a:r>
              <a:rPr lang="en-US" sz="6600"/>
              <a:t>SANIKA(COUNCIL MEMBER)</a:t>
            </a:r>
            <a:endParaRPr sz="6600"/>
          </a:p>
        </p:txBody>
      </p:sp>
      <p:sp>
        <p:nvSpPr>
          <p:cNvPr id="270" name="Google Shape;270;p22"/>
          <p:cNvSpPr txBox="1"/>
          <p:nvPr/>
        </p:nvSpPr>
        <p:spPr>
          <a:xfrm>
            <a:off x="1516151" y="5011348"/>
            <a:ext cx="10321290" cy="2616101"/>
          </a:xfrm>
          <a:prstGeom prst="rect">
            <a:avLst/>
          </a:prstGeom>
          <a:noFill/>
          <a:ln>
            <a:noFill/>
          </a:ln>
        </p:spPr>
        <p:txBody>
          <a:bodyPr spcFirstLastPara="1" wrap="square" lIns="0" tIns="0" rIns="0" bIns="0" anchor="t" anchorCtr="0">
            <a:spAutoFit/>
          </a:bodyPr>
          <a:lstStyle/>
          <a:p>
            <a:pPr marL="12700" marR="0" lvl="0" indent="0" algn="just" rtl="0">
              <a:lnSpc>
                <a:spcPct val="100000"/>
              </a:lnSpc>
              <a:spcBef>
                <a:spcPts val="0"/>
              </a:spcBef>
              <a:spcAft>
                <a:spcPts val="0"/>
              </a:spcAft>
              <a:buNone/>
            </a:pPr>
            <a:r>
              <a:rPr lang="en-US" sz="3400" dirty="0" err="1">
                <a:solidFill>
                  <a:schemeClr val="dk1"/>
                </a:solidFill>
                <a:latin typeface="Calibri"/>
                <a:ea typeface="Calibri"/>
                <a:cs typeface="Calibri"/>
                <a:sym typeface="Calibri"/>
              </a:rPr>
              <a:t>Sarika</a:t>
            </a:r>
            <a:r>
              <a:rPr lang="en-US" sz="3400" dirty="0">
                <a:solidFill>
                  <a:schemeClr val="dk1"/>
                </a:solidFill>
                <a:latin typeface="Calibri"/>
                <a:ea typeface="Calibri"/>
                <a:cs typeface="Calibri"/>
                <a:sym typeface="Calibri"/>
              </a:rPr>
              <a:t>, age 40, plays an important role in servicing society. She provide tuitions to children. She is active in working with various NGOs. Her aim is to help others by solving their problems as much as possible. She loves cooking and travelling. She also served society at time of </a:t>
            </a:r>
            <a:r>
              <a:rPr lang="en-US" sz="3400" dirty="0" err="1">
                <a:solidFill>
                  <a:schemeClr val="dk1"/>
                </a:solidFill>
                <a:latin typeface="Calibri"/>
                <a:ea typeface="Calibri"/>
                <a:cs typeface="Calibri"/>
                <a:sym typeface="Calibri"/>
              </a:rPr>
              <a:t>covid</a:t>
            </a:r>
            <a:r>
              <a:rPr lang="en-US" sz="3400" dirty="0">
                <a:solidFill>
                  <a:schemeClr val="dk1"/>
                </a:solidFill>
                <a:latin typeface="Calibri"/>
                <a:ea typeface="Calibri"/>
                <a:cs typeface="Calibri"/>
                <a:sym typeface="Calibri"/>
              </a:rPr>
              <a:t> crisis.</a:t>
            </a:r>
            <a:endParaRPr sz="3400">
              <a:solidFill>
                <a:schemeClr val="dk1"/>
              </a:solidFill>
              <a:latin typeface="Calibri"/>
              <a:ea typeface="Calibri"/>
              <a:cs typeface="Calibri"/>
              <a:sym typeface="Calibri"/>
            </a:endParaRPr>
          </a:p>
        </p:txBody>
      </p:sp>
      <p:sp>
        <p:nvSpPr>
          <p:cNvPr id="271" name="Google Shape;271;p22"/>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22"/>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22"/>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22"/>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pic>
        <p:nvPicPr>
          <p:cNvPr id="275" name="Google Shape;275;p22"/>
          <p:cNvPicPr preferRelativeResize="0"/>
          <p:nvPr/>
        </p:nvPicPr>
        <p:blipFill rotWithShape="1">
          <a:blip r:embed="rId4">
            <a:alphaModFix/>
          </a:blip>
          <a:srcRect/>
          <a:stretch/>
        </p:blipFill>
        <p:spPr>
          <a:xfrm>
            <a:off x="13775130" y="5282908"/>
            <a:ext cx="4212440" cy="51023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3"/>
          <p:cNvSpPr/>
          <p:nvPr/>
        </p:nvSpPr>
        <p:spPr>
          <a:xfrm>
            <a:off x="1136650" y="1670160"/>
            <a:ext cx="18211801" cy="9242315"/>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23"/>
          <p:cNvSpPr/>
          <p:nvPr/>
        </p:nvSpPr>
        <p:spPr>
          <a:xfrm>
            <a:off x="298378" y="1463675"/>
            <a:ext cx="11774805" cy="1948180"/>
          </a:xfrm>
          <a:custGeom>
            <a:avLst/>
            <a:gdLst/>
            <a:ahLst/>
            <a:cxnLst/>
            <a:rect l="l" t="t" r="r" b="b"/>
            <a:pathLst>
              <a:path w="11774805" h="1948180" extrusionOk="0">
                <a:moveTo>
                  <a:pt x="11774384" y="1947584"/>
                </a:moveTo>
                <a:lnTo>
                  <a:pt x="0" y="1947584"/>
                </a:lnTo>
                <a:lnTo>
                  <a:pt x="0" y="0"/>
                </a:lnTo>
                <a:lnTo>
                  <a:pt x="11774384" y="0"/>
                </a:lnTo>
                <a:lnTo>
                  <a:pt x="11774384" y="194758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2" name="Google Shape;282;p23" descr="29336F40-5B91-43C8-93AB-590225DBD1C4-L0-001"/>
          <p:cNvPicPr preferRelativeResize="0"/>
          <p:nvPr/>
        </p:nvPicPr>
        <p:blipFill rotWithShape="1">
          <a:blip r:embed="rId3">
            <a:alphaModFix/>
          </a:blip>
          <a:srcRect l="4228" r="3615" b="4299"/>
          <a:stretch/>
        </p:blipFill>
        <p:spPr>
          <a:xfrm>
            <a:off x="8680450" y="3595858"/>
            <a:ext cx="8229600" cy="7164217"/>
          </a:xfrm>
          <a:prstGeom prst="rect">
            <a:avLst/>
          </a:prstGeom>
          <a:noFill/>
          <a:ln>
            <a:noFill/>
          </a:ln>
        </p:spPr>
      </p:pic>
      <p:sp>
        <p:nvSpPr>
          <p:cNvPr id="283" name="Google Shape;283;p23"/>
          <p:cNvSpPr txBox="1">
            <a:spLocks noGrp="1"/>
          </p:cNvSpPr>
          <p:nvPr>
            <p:ph type="body" idx="1"/>
          </p:nvPr>
        </p:nvSpPr>
        <p:spPr>
          <a:xfrm>
            <a:off x="1898650" y="3935723"/>
            <a:ext cx="5562600" cy="6736460"/>
          </a:xfrm>
          <a:prstGeom prst="rect">
            <a:avLst/>
          </a:prstGeom>
          <a:noFill/>
          <a:ln>
            <a:noFill/>
          </a:ln>
        </p:spPr>
        <p:txBody>
          <a:bodyPr spcFirstLastPara="1" wrap="square" lIns="0" tIns="0" rIns="0" bIns="0" anchor="t" anchorCtr="0">
            <a:spAutoFit/>
          </a:bodyPr>
          <a:lstStyle/>
          <a:p>
            <a:pPr marL="12700" marR="5080" lvl="0" indent="0" algn="just" rtl="0">
              <a:lnSpc>
                <a:spcPct val="125899"/>
              </a:lnSpc>
              <a:spcBef>
                <a:spcPts val="0"/>
              </a:spcBef>
              <a:spcAft>
                <a:spcPts val="0"/>
              </a:spcAft>
              <a:buNone/>
            </a:pPr>
            <a:r>
              <a:rPr lang="en-US" dirty="0">
                <a:solidFill>
                  <a:schemeClr val="dk1"/>
                </a:solidFill>
              </a:rPr>
              <a:t>WICCI is supported by the massive global networks of ALL Ladies League (ALL), Women Economic Forum (WEF), and </a:t>
            </a:r>
            <a:r>
              <a:rPr lang="en-US" dirty="0" err="1">
                <a:solidFill>
                  <a:schemeClr val="dk1"/>
                </a:solidFill>
              </a:rPr>
              <a:t>SHEconomy</a:t>
            </a:r>
            <a:r>
              <a:rPr lang="en-US" dirty="0">
                <a:solidFill>
                  <a:schemeClr val="dk1"/>
                </a:solidFill>
              </a:rPr>
              <a:t>.</a:t>
            </a:r>
            <a:endParaRPr/>
          </a:p>
          <a:p>
            <a:pPr marL="0" lvl="0" indent="0" algn="just" rtl="0">
              <a:lnSpc>
                <a:spcPct val="100000"/>
              </a:lnSpc>
              <a:spcBef>
                <a:spcPts val="40"/>
              </a:spcBef>
              <a:spcAft>
                <a:spcPts val="0"/>
              </a:spcAft>
              <a:buNone/>
            </a:pPr>
            <a:endParaRPr sz="2950">
              <a:solidFill>
                <a:schemeClr val="dk1"/>
              </a:solidFill>
              <a:latin typeface="Times New Roman"/>
              <a:ea typeface="Times New Roman"/>
              <a:cs typeface="Times New Roman"/>
              <a:sym typeface="Times New Roman"/>
            </a:endParaRPr>
          </a:p>
          <a:p>
            <a:pPr marL="12700" marR="136525" lvl="0" indent="0" algn="just" rtl="0">
              <a:lnSpc>
                <a:spcPct val="125899"/>
              </a:lnSpc>
              <a:spcBef>
                <a:spcPts val="0"/>
              </a:spcBef>
              <a:spcAft>
                <a:spcPts val="0"/>
              </a:spcAft>
              <a:buNone/>
            </a:pPr>
            <a:r>
              <a:rPr lang="en-US" dirty="0">
                <a:solidFill>
                  <a:schemeClr val="dk1"/>
                </a:solidFill>
              </a:rPr>
              <a:t>ALL </a:t>
            </a:r>
            <a:r>
              <a:rPr lang="en-US" b="0" dirty="0">
                <a:solidFill>
                  <a:schemeClr val="dk1"/>
                </a:solidFill>
                <a:latin typeface="Garamond"/>
                <a:ea typeface="Garamond"/>
                <a:cs typeface="Garamond"/>
                <a:sym typeface="Garamond"/>
              </a:rPr>
              <a:t>is a movement of ‘Sisters Beyond Borders.’</a:t>
            </a:r>
            <a:endParaRPr/>
          </a:p>
          <a:p>
            <a:pPr marL="12700" marR="368935" lvl="0" indent="0" algn="just" rtl="0">
              <a:lnSpc>
                <a:spcPct val="125899"/>
              </a:lnSpc>
              <a:spcBef>
                <a:spcPts val="0"/>
              </a:spcBef>
              <a:spcAft>
                <a:spcPts val="0"/>
              </a:spcAft>
              <a:buNone/>
            </a:pPr>
            <a:endParaRPr>
              <a:solidFill>
                <a:schemeClr val="dk1"/>
              </a:solidFill>
            </a:endParaRPr>
          </a:p>
          <a:p>
            <a:pPr marL="12700" marR="368935" lvl="0" indent="0" algn="just" rtl="0">
              <a:lnSpc>
                <a:spcPct val="125899"/>
              </a:lnSpc>
              <a:spcBef>
                <a:spcPts val="0"/>
              </a:spcBef>
              <a:spcAft>
                <a:spcPts val="0"/>
              </a:spcAft>
              <a:buNone/>
            </a:pPr>
            <a:r>
              <a:rPr lang="en-US" dirty="0">
                <a:solidFill>
                  <a:schemeClr val="dk1"/>
                </a:solidFill>
              </a:rPr>
              <a:t>WEF </a:t>
            </a:r>
            <a:r>
              <a:rPr lang="en-US" b="0" dirty="0">
                <a:solidFill>
                  <a:schemeClr val="dk1"/>
                </a:solidFill>
                <a:latin typeface="Garamond"/>
                <a:ea typeface="Garamond"/>
                <a:cs typeface="Garamond"/>
                <a:sym typeface="Garamond"/>
              </a:rPr>
              <a:t>is a platform for ‘Business Beyond Borders.’ </a:t>
            </a:r>
            <a:r>
              <a:rPr lang="en-US" dirty="0" err="1">
                <a:solidFill>
                  <a:schemeClr val="dk1"/>
                </a:solidFill>
              </a:rPr>
              <a:t>SHEconomy</a:t>
            </a:r>
            <a:r>
              <a:rPr lang="en-US" dirty="0">
                <a:solidFill>
                  <a:schemeClr val="dk1"/>
                </a:solidFill>
              </a:rPr>
              <a:t> </a:t>
            </a:r>
            <a:r>
              <a:rPr lang="en-US" b="0" dirty="0">
                <a:solidFill>
                  <a:schemeClr val="dk1"/>
                </a:solidFill>
                <a:latin typeface="Garamond"/>
                <a:ea typeface="Garamond"/>
                <a:cs typeface="Garamond"/>
                <a:sym typeface="Garamond"/>
              </a:rPr>
              <a:t>is e-commerce for women worldwide in Goods &amp; Services for ‘Commerce </a:t>
            </a:r>
            <a:r>
              <a:rPr lang="en-US" b="0" dirty="0">
                <a:solidFill>
                  <a:schemeClr val="dk1"/>
                </a:solidFill>
              </a:rPr>
              <a:t>B</a:t>
            </a:r>
            <a:r>
              <a:rPr lang="en-US" b="0" dirty="0">
                <a:solidFill>
                  <a:schemeClr val="dk1"/>
                </a:solidFill>
                <a:latin typeface="Garamond"/>
                <a:ea typeface="Garamond"/>
                <a:cs typeface="Garamond"/>
                <a:sym typeface="Garamond"/>
              </a:rPr>
              <a:t>eyond </a:t>
            </a:r>
            <a:r>
              <a:rPr lang="en-US" b="0" dirty="0">
                <a:solidFill>
                  <a:schemeClr val="dk1"/>
                </a:solidFill>
              </a:rPr>
              <a:t>B</a:t>
            </a:r>
            <a:r>
              <a:rPr lang="en-US" b="0" dirty="0">
                <a:solidFill>
                  <a:schemeClr val="dk1"/>
                </a:solidFill>
                <a:latin typeface="Garamond"/>
                <a:ea typeface="Garamond"/>
                <a:cs typeface="Garamond"/>
                <a:sym typeface="Garamond"/>
              </a:rPr>
              <a:t>orders’</a:t>
            </a:r>
            <a:endParaRPr b="0">
              <a:solidFill>
                <a:schemeClr val="dk1"/>
              </a:solidFill>
              <a:latin typeface="Garamond"/>
              <a:ea typeface="Garamond"/>
              <a:cs typeface="Garamond"/>
              <a:sym typeface="Garamond"/>
            </a:endParaRPr>
          </a:p>
        </p:txBody>
      </p:sp>
      <p:sp>
        <p:nvSpPr>
          <p:cNvPr id="284" name="Google Shape;284;p23"/>
          <p:cNvSpPr txBox="1">
            <a:spLocks noGrp="1"/>
          </p:cNvSpPr>
          <p:nvPr>
            <p:ph type="title"/>
          </p:nvPr>
        </p:nvSpPr>
        <p:spPr>
          <a:xfrm>
            <a:off x="1381085" y="1670160"/>
            <a:ext cx="17341928" cy="2780029"/>
          </a:xfrm>
          <a:prstGeom prst="rect">
            <a:avLst/>
          </a:prstGeom>
          <a:noFill/>
          <a:ln>
            <a:noFill/>
          </a:ln>
        </p:spPr>
        <p:txBody>
          <a:bodyPr spcFirstLastPara="1" wrap="square" lIns="0" tIns="227475" rIns="0" bIns="0" anchor="t" anchorCtr="0">
            <a:spAutoFit/>
          </a:bodyPr>
          <a:lstStyle/>
          <a:p>
            <a:pPr marL="513715" lvl="0" indent="0" algn="l" rtl="0">
              <a:lnSpc>
                <a:spcPct val="100000"/>
              </a:lnSpc>
              <a:spcBef>
                <a:spcPts val="0"/>
              </a:spcBef>
              <a:spcAft>
                <a:spcPts val="0"/>
              </a:spcAft>
              <a:buNone/>
            </a:pPr>
            <a:r>
              <a:rPr lang="en-US"/>
              <a:t>SUPPORTED BY</a:t>
            </a:r>
            <a:endParaRPr/>
          </a:p>
        </p:txBody>
      </p:sp>
      <p:sp>
        <p:nvSpPr>
          <p:cNvPr id="285" name="Google Shape;285;p23"/>
          <p:cNvSpPr/>
          <p:nvPr/>
        </p:nvSpPr>
        <p:spPr>
          <a:xfrm>
            <a:off x="356010" y="282713"/>
            <a:ext cx="2443806" cy="105755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23"/>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stretch>
            <a:fillRect/>
          </a:stretch>
        </a:blipFill>
        <a:effectLst/>
      </p:bgPr>
    </p:bg>
    <p:spTree>
      <p:nvGrpSpPr>
        <p:cNvPr id="1" name="Shape 290"/>
        <p:cNvGrpSpPr/>
        <p:nvPr/>
      </p:nvGrpSpPr>
      <p:grpSpPr>
        <a:xfrm>
          <a:off x="0" y="0"/>
          <a:ext cx="0" cy="0"/>
          <a:chOff x="0" y="0"/>
          <a:chExt cx="0" cy="0"/>
        </a:xfrm>
      </p:grpSpPr>
      <p:pic>
        <p:nvPicPr>
          <p:cNvPr id="291" name="Google Shape;291;p24"/>
          <p:cNvPicPr preferRelativeResize="0"/>
          <p:nvPr/>
        </p:nvPicPr>
        <p:blipFill rotWithShape="1">
          <a:blip r:embed="rId4">
            <a:alphaModFix/>
          </a:blip>
          <a:srcRect/>
          <a:stretch/>
        </p:blipFill>
        <p:spPr>
          <a:xfrm>
            <a:off x="-261913" y="-669925"/>
            <a:ext cx="4013137" cy="2885765"/>
          </a:xfrm>
          <a:prstGeom prst="rect">
            <a:avLst/>
          </a:prstGeom>
          <a:noFill/>
          <a:ln>
            <a:noFill/>
          </a:ln>
        </p:spPr>
      </p:pic>
      <p:sp>
        <p:nvSpPr>
          <p:cNvPr id="292" name="Google Shape;292;p24"/>
          <p:cNvSpPr txBox="1">
            <a:spLocks noGrp="1"/>
          </p:cNvSpPr>
          <p:nvPr>
            <p:ph type="title"/>
          </p:nvPr>
        </p:nvSpPr>
        <p:spPr>
          <a:xfrm>
            <a:off x="5937250" y="-212725"/>
            <a:ext cx="14289333" cy="1550589"/>
          </a:xfrm>
          <a:prstGeom prst="rect">
            <a:avLst/>
          </a:prstGeom>
          <a:noFill/>
          <a:ln>
            <a:noFill/>
          </a:ln>
        </p:spPr>
        <p:txBody>
          <a:bodyPr spcFirstLastPara="1" wrap="square" lIns="0" tIns="227475" rIns="0" bIns="0" anchor="t" anchorCtr="0">
            <a:spAutoFit/>
          </a:bodyPr>
          <a:lstStyle/>
          <a:p>
            <a:pPr marL="12700" lvl="0" indent="0" algn="l" rtl="0">
              <a:lnSpc>
                <a:spcPct val="156439"/>
              </a:lnSpc>
              <a:spcBef>
                <a:spcPts val="0"/>
              </a:spcBef>
              <a:spcAft>
                <a:spcPts val="0"/>
              </a:spcAft>
              <a:buNone/>
            </a:pPr>
            <a:r>
              <a:rPr lang="en-US" sz="6600">
                <a:solidFill>
                  <a:srgbClr val="CC0099"/>
                </a:solidFill>
              </a:rPr>
              <a:t> COUNTRIES      REPRESENTED </a:t>
            </a:r>
            <a:endParaRPr/>
          </a:p>
        </p:txBody>
      </p:sp>
      <p:sp>
        <p:nvSpPr>
          <p:cNvPr id="293" name="Google Shape;293;p24"/>
          <p:cNvSpPr/>
          <p:nvPr/>
        </p:nvSpPr>
        <p:spPr>
          <a:xfrm>
            <a:off x="374650" y="7483475"/>
            <a:ext cx="19278600" cy="358140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24"/>
          <p:cNvSpPr txBox="1"/>
          <p:nvPr/>
        </p:nvSpPr>
        <p:spPr>
          <a:xfrm>
            <a:off x="603250" y="7635875"/>
            <a:ext cx="18745200" cy="3231654"/>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000">
                <a:solidFill>
                  <a:schemeClr val="dk1"/>
                </a:solidFill>
                <a:latin typeface="Times New Roman"/>
                <a:ea typeface="Times New Roman"/>
                <a:cs typeface="Times New Roman"/>
                <a:sym typeface="Times New Roman"/>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endParaRPr/>
          </a:p>
        </p:txBody>
      </p:sp>
      <p:sp>
        <p:nvSpPr>
          <p:cNvPr id="295" name="Google Shape;295;p24"/>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5"/>
          <p:cNvSpPr txBox="1"/>
          <p:nvPr/>
        </p:nvSpPr>
        <p:spPr>
          <a:xfrm>
            <a:off x="7818111" y="6778473"/>
            <a:ext cx="4803140" cy="203835"/>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400">
                <a:solidFill>
                  <a:srgbClr val="DD8EA8"/>
                </a:solidFill>
                <a:latin typeface="Arial"/>
                <a:ea typeface="Arial"/>
                <a:cs typeface="Arial"/>
                <a:sym typeface="Arial"/>
              </a:rPr>
              <a:t>WOMEN'S INDIAN CHAMBER OF COMMERCE ANDINDUSTRY</a:t>
            </a:r>
            <a:endParaRPr sz="1400">
              <a:solidFill>
                <a:schemeClr val="dk1"/>
              </a:solidFill>
              <a:latin typeface="Arial"/>
              <a:ea typeface="Arial"/>
              <a:cs typeface="Arial"/>
              <a:sym typeface="Arial"/>
            </a:endParaRPr>
          </a:p>
        </p:txBody>
      </p:sp>
      <p:sp>
        <p:nvSpPr>
          <p:cNvPr id="301" name="Google Shape;301;p25"/>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1"/>
        <p:cNvGrpSpPr/>
        <p:nvPr/>
      </p:nvGrpSpPr>
      <p:grpSpPr>
        <a:xfrm>
          <a:off x="0" y="0"/>
          <a:ext cx="0" cy="0"/>
          <a:chOff x="0" y="0"/>
          <a:chExt cx="0" cy="0"/>
        </a:xfrm>
      </p:grpSpPr>
      <p:sp>
        <p:nvSpPr>
          <p:cNvPr id="62" name="Google Shape;62;p8"/>
          <p:cNvSpPr/>
          <p:nvPr/>
        </p:nvSpPr>
        <p:spPr>
          <a:xfrm>
            <a:off x="0" y="5715"/>
            <a:ext cx="13376910" cy="1128776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8"/>
          <p:cNvSpPr/>
          <p:nvPr/>
        </p:nvSpPr>
        <p:spPr>
          <a:xfrm>
            <a:off x="13376430" y="5715"/>
            <a:ext cx="6727825" cy="1128776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txBox="1"/>
          <p:nvPr/>
        </p:nvSpPr>
        <p:spPr>
          <a:xfrm>
            <a:off x="1207255" y="3114675"/>
            <a:ext cx="9234900" cy="17085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11100" b="1" i="1">
                <a:solidFill>
                  <a:schemeClr val="dk1"/>
                </a:solidFill>
                <a:latin typeface="Times New Roman"/>
                <a:ea typeface="Times New Roman"/>
                <a:cs typeface="Times New Roman"/>
                <a:sym typeface="Times New Roman"/>
              </a:rPr>
              <a:t>      Welcoming</a:t>
            </a:r>
            <a:endParaRPr sz="11100">
              <a:solidFill>
                <a:schemeClr val="dk1"/>
              </a:solidFill>
              <a:latin typeface="Times New Roman"/>
              <a:ea typeface="Times New Roman"/>
              <a:cs typeface="Times New Roman"/>
              <a:sym typeface="Times New Roman"/>
            </a:endParaRPr>
          </a:p>
        </p:txBody>
      </p:sp>
      <p:sp>
        <p:nvSpPr>
          <p:cNvPr id="65" name="Google Shape;65;p8"/>
          <p:cNvSpPr txBox="1"/>
          <p:nvPr/>
        </p:nvSpPr>
        <p:spPr>
          <a:xfrm>
            <a:off x="972739" y="5026370"/>
            <a:ext cx="11120100" cy="5843100"/>
          </a:xfrm>
          <a:prstGeom prst="rect">
            <a:avLst/>
          </a:prstGeom>
          <a:noFill/>
          <a:ln>
            <a:noFill/>
          </a:ln>
        </p:spPr>
        <p:txBody>
          <a:bodyPr spcFirstLastPara="1" wrap="square" lIns="0" tIns="0" rIns="0" bIns="0" anchor="t" anchorCtr="0">
            <a:spAutoFit/>
          </a:bodyPr>
          <a:lstStyle/>
          <a:p>
            <a:pPr marL="0" marR="0" lvl="0" indent="0" algn="ctr" rtl="0">
              <a:lnSpc>
                <a:spcPct val="110630"/>
              </a:lnSpc>
              <a:spcBef>
                <a:spcPts val="0"/>
              </a:spcBef>
              <a:spcAft>
                <a:spcPts val="0"/>
              </a:spcAft>
              <a:buNone/>
            </a:pPr>
            <a:r>
              <a:rPr lang="en-US" sz="11100" b="1" i="1">
                <a:solidFill>
                  <a:schemeClr val="dk1"/>
                </a:solidFill>
                <a:latin typeface="Times New Roman"/>
                <a:ea typeface="Times New Roman"/>
                <a:cs typeface="Times New Roman"/>
                <a:sym typeface="Times New Roman"/>
              </a:rPr>
              <a:t>Council Member               to</a:t>
            </a:r>
            <a:endParaRPr sz="11100">
              <a:solidFill>
                <a:schemeClr val="dk1"/>
              </a:solidFill>
              <a:latin typeface="Times New Roman"/>
              <a:ea typeface="Times New Roman"/>
              <a:cs typeface="Times New Roman"/>
              <a:sym typeface="Times New Roman"/>
            </a:endParaRPr>
          </a:p>
          <a:p>
            <a:pPr marL="96520" marR="0" lvl="0" indent="0" algn="ctr" rtl="0">
              <a:lnSpc>
                <a:spcPct val="112238"/>
              </a:lnSpc>
              <a:spcBef>
                <a:spcPts val="0"/>
              </a:spcBef>
              <a:spcAft>
                <a:spcPts val="0"/>
              </a:spcAft>
              <a:buNone/>
            </a:pPr>
            <a:r>
              <a:rPr lang="en-US" sz="13400" b="1" i="1">
                <a:solidFill>
                  <a:schemeClr val="dk1"/>
                </a:solidFill>
                <a:latin typeface="Times New Roman"/>
                <a:ea typeface="Times New Roman"/>
                <a:cs typeface="Times New Roman"/>
                <a:sym typeface="Times New Roman"/>
              </a:rPr>
              <a:t>WICCI </a:t>
            </a:r>
            <a:endParaRPr sz="13400">
              <a:solidFill>
                <a:schemeClr val="dk1"/>
              </a:solidFill>
              <a:latin typeface="Times New Roman"/>
              <a:ea typeface="Times New Roman"/>
              <a:cs typeface="Times New Roman"/>
              <a:sym typeface="Times New Roman"/>
            </a:endParaRPr>
          </a:p>
        </p:txBody>
      </p:sp>
      <p:sp>
        <p:nvSpPr>
          <p:cNvPr id="66" name="Google Shape;66;p8"/>
          <p:cNvSpPr txBox="1"/>
          <p:nvPr/>
        </p:nvSpPr>
        <p:spPr>
          <a:xfrm>
            <a:off x="13681230" y="8257345"/>
            <a:ext cx="6505420" cy="2395336"/>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4800" b="1" i="1">
                <a:solidFill>
                  <a:srgbClr val="42210B"/>
                </a:solidFill>
                <a:latin typeface="Times New Roman"/>
                <a:ea typeface="Times New Roman"/>
                <a:cs typeface="Times New Roman"/>
                <a:sym typeface="Times New Roman"/>
              </a:rPr>
              <a:t>President, Vice President</a:t>
            </a:r>
            <a:endParaRPr sz="4800">
              <a:solidFill>
                <a:schemeClr val="dk1"/>
              </a:solidFill>
              <a:latin typeface="Times New Roman"/>
              <a:ea typeface="Times New Roman"/>
              <a:cs typeface="Times New Roman"/>
              <a:sym typeface="Times New Roman"/>
            </a:endParaRPr>
          </a:p>
          <a:p>
            <a:pPr marL="12700" marR="5080" lvl="0" indent="0" algn="l" rtl="0">
              <a:lnSpc>
                <a:spcPct val="116599"/>
              </a:lnSpc>
              <a:spcBef>
                <a:spcPts val="0"/>
              </a:spcBef>
              <a:spcAft>
                <a:spcPts val="0"/>
              </a:spcAft>
              <a:buNone/>
            </a:pPr>
            <a:r>
              <a:rPr lang="en-US" sz="4800" b="1" i="1">
                <a:solidFill>
                  <a:srgbClr val="42210B"/>
                </a:solidFill>
                <a:latin typeface="Times New Roman"/>
                <a:ea typeface="Times New Roman"/>
                <a:cs typeface="Times New Roman"/>
                <a:sym typeface="Times New Roman"/>
              </a:rPr>
              <a:t>and 20+ Nominated Council Members</a:t>
            </a:r>
            <a:endParaRPr sz="4400">
              <a:solidFill>
                <a:schemeClr val="dk1"/>
              </a:solidFill>
              <a:latin typeface="Times New Roman"/>
              <a:ea typeface="Times New Roman"/>
              <a:cs typeface="Times New Roman"/>
              <a:sym typeface="Times New Roman"/>
            </a:endParaRPr>
          </a:p>
        </p:txBody>
      </p:sp>
      <p:pic>
        <p:nvPicPr>
          <p:cNvPr id="67" name="Google Shape;67;p8"/>
          <p:cNvPicPr preferRelativeResize="0"/>
          <p:nvPr/>
        </p:nvPicPr>
        <p:blipFill rotWithShape="1">
          <a:blip r:embed="rId3">
            <a:alphaModFix/>
          </a:blip>
          <a:srcRect/>
          <a:stretch/>
        </p:blipFill>
        <p:spPr>
          <a:xfrm>
            <a:off x="-261913" y="-888690"/>
            <a:ext cx="5284763" cy="3800165"/>
          </a:xfrm>
          <a:prstGeom prst="rect">
            <a:avLst/>
          </a:prstGeom>
          <a:noFill/>
          <a:ln>
            <a:noFill/>
          </a:ln>
        </p:spPr>
      </p:pic>
      <p:sp>
        <p:nvSpPr>
          <p:cNvPr id="68" name="Google Shape;68;p8"/>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pic>
        <p:nvPicPr>
          <p:cNvPr id="69" name="Google Shape;69;p8"/>
          <p:cNvPicPr preferRelativeResize="0"/>
          <p:nvPr/>
        </p:nvPicPr>
        <p:blipFill rotWithShape="1">
          <a:blip r:embed="rId4">
            <a:alphaModFix/>
          </a:blip>
          <a:srcRect/>
          <a:stretch/>
        </p:blipFill>
        <p:spPr>
          <a:xfrm>
            <a:off x="14721912" y="1647459"/>
            <a:ext cx="3608307" cy="60303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3"/>
        <p:cNvGrpSpPr/>
        <p:nvPr/>
      </p:nvGrpSpPr>
      <p:grpSpPr>
        <a:xfrm>
          <a:off x="0" y="0"/>
          <a:ext cx="0" cy="0"/>
          <a:chOff x="0" y="0"/>
          <a:chExt cx="0" cy="0"/>
        </a:xfrm>
      </p:grpSpPr>
      <p:sp>
        <p:nvSpPr>
          <p:cNvPr id="74" name="Google Shape;74;p9"/>
          <p:cNvSpPr/>
          <p:nvPr/>
        </p:nvSpPr>
        <p:spPr>
          <a:xfrm>
            <a:off x="832393" y="1811463"/>
            <a:ext cx="18439765" cy="8754110"/>
          </a:xfrm>
          <a:custGeom>
            <a:avLst/>
            <a:gdLst/>
            <a:ahLst/>
            <a:cxnLst/>
            <a:rect l="l" t="t" r="r" b="b"/>
            <a:pathLst>
              <a:path w="18439765" h="8754110" extrusionOk="0">
                <a:moveTo>
                  <a:pt x="18439312" y="8753660"/>
                </a:moveTo>
                <a:lnTo>
                  <a:pt x="0" y="8753660"/>
                </a:lnTo>
                <a:lnTo>
                  <a:pt x="0" y="0"/>
                </a:lnTo>
                <a:lnTo>
                  <a:pt x="18439312" y="0"/>
                </a:lnTo>
                <a:lnTo>
                  <a:pt x="18439312" y="8753660"/>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9"/>
          <p:cNvSpPr/>
          <p:nvPr/>
        </p:nvSpPr>
        <p:spPr>
          <a:xfrm>
            <a:off x="287907" y="1490736"/>
            <a:ext cx="18984251" cy="1948180"/>
          </a:xfrm>
          <a:custGeom>
            <a:avLst/>
            <a:gdLst/>
            <a:ahLst/>
            <a:cxnLst/>
            <a:rect l="l" t="t" r="r" b="b"/>
            <a:pathLst>
              <a:path w="12083415" h="1948180" extrusionOk="0">
                <a:moveTo>
                  <a:pt x="12083401" y="1947584"/>
                </a:moveTo>
                <a:lnTo>
                  <a:pt x="0" y="1947584"/>
                </a:lnTo>
                <a:lnTo>
                  <a:pt x="0" y="0"/>
                </a:lnTo>
                <a:lnTo>
                  <a:pt x="12083401" y="0"/>
                </a:lnTo>
                <a:lnTo>
                  <a:pt x="12083401" y="194758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9"/>
          <p:cNvSpPr txBox="1">
            <a:spLocks noGrp="1"/>
          </p:cNvSpPr>
          <p:nvPr>
            <p:ph type="title"/>
          </p:nvPr>
        </p:nvSpPr>
        <p:spPr>
          <a:xfrm>
            <a:off x="984250" y="1613370"/>
            <a:ext cx="18435559" cy="1907705"/>
          </a:xfrm>
          <a:prstGeom prst="rect">
            <a:avLst/>
          </a:prstGeom>
          <a:noFill/>
          <a:ln>
            <a:noFill/>
          </a:ln>
        </p:spPr>
        <p:txBody>
          <a:bodyPr spcFirstLastPara="1" wrap="square" lIns="0" tIns="235700" rIns="0" bIns="0" anchor="t" anchorCtr="0">
            <a:spAutoFit/>
          </a:bodyPr>
          <a:lstStyle/>
          <a:p>
            <a:pPr marL="503555" lvl="0" indent="0" algn="l" rtl="0">
              <a:lnSpc>
                <a:spcPct val="100000"/>
              </a:lnSpc>
              <a:spcBef>
                <a:spcPts val="0"/>
              </a:spcBef>
              <a:spcAft>
                <a:spcPts val="0"/>
              </a:spcAft>
              <a:buNone/>
            </a:pPr>
            <a:r>
              <a:rPr lang="en-US" sz="10850"/>
              <a:t>Council Vision &amp;Mission</a:t>
            </a:r>
            <a:endParaRPr sz="10850"/>
          </a:p>
        </p:txBody>
      </p:sp>
      <p:sp>
        <p:nvSpPr>
          <p:cNvPr id="77" name="Google Shape;77;p9"/>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9"/>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
        <p:nvSpPr>
          <p:cNvPr id="79" name="Google Shape;79;p9"/>
          <p:cNvSpPr txBox="1"/>
          <p:nvPr/>
        </p:nvSpPr>
        <p:spPr>
          <a:xfrm>
            <a:off x="1577913" y="4054475"/>
            <a:ext cx="16398900" cy="32931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US" sz="3600" dirty="0">
                <a:solidFill>
                  <a:schemeClr val="dk1"/>
                </a:solidFill>
                <a:latin typeface="Calibri"/>
                <a:ea typeface="Calibri"/>
                <a:cs typeface="Calibri"/>
                <a:sym typeface="Calibri"/>
              </a:rPr>
              <a:t>She is a criminal lawyer practice in District court and high court in Delhi </a:t>
            </a:r>
            <a:endParaRPr sz="36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600" dirty="0">
                <a:solidFill>
                  <a:schemeClr val="dk1"/>
                </a:solidFill>
                <a:latin typeface="Calibri"/>
                <a:ea typeface="Calibri"/>
                <a:cs typeface="Calibri"/>
                <a:sym typeface="Calibri"/>
              </a:rPr>
              <a:t>she  feels the beauty of the world while traveling and explore culture various parts of the world suddenly  idea come to in my mind after </a:t>
            </a:r>
            <a:r>
              <a:rPr lang="en-US" sz="3600" dirty="0" err="1">
                <a:solidFill>
                  <a:schemeClr val="dk1"/>
                </a:solidFill>
                <a:latin typeface="Calibri"/>
                <a:ea typeface="Calibri"/>
                <a:cs typeface="Calibri"/>
                <a:sym typeface="Calibri"/>
              </a:rPr>
              <a:t>covid</a:t>
            </a:r>
            <a:r>
              <a:rPr lang="en-US" sz="3600" dirty="0">
                <a:solidFill>
                  <a:schemeClr val="dk1"/>
                </a:solidFill>
                <a:latin typeface="Calibri"/>
                <a:ea typeface="Calibri"/>
                <a:cs typeface="Calibri"/>
                <a:sym typeface="Calibri"/>
              </a:rPr>
              <a:t> I quit my advocacy and stars travel company and the name of company is </a:t>
            </a:r>
            <a:r>
              <a:rPr lang="en-US" sz="3600" dirty="0" smtClean="0">
                <a:solidFill>
                  <a:schemeClr val="dk1"/>
                </a:solidFill>
                <a:latin typeface="Calibri"/>
                <a:ea typeface="Calibri"/>
                <a:cs typeface="Calibri"/>
                <a:sym typeface="Calibri"/>
              </a:rPr>
              <a:t>pro plus holidays</a:t>
            </a:r>
            <a:r>
              <a:rPr lang="en-US" sz="3600" dirty="0">
                <a:solidFill>
                  <a:schemeClr val="dk1"/>
                </a:solidFill>
                <a:latin typeface="Calibri"/>
                <a:ea typeface="Calibri"/>
                <a:cs typeface="Calibri"/>
                <a:sym typeface="Calibri"/>
              </a:rPr>
              <a:t>.</a:t>
            </a:r>
            <a:endParaRPr sz="36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600" dirty="0">
                <a:solidFill>
                  <a:schemeClr val="dk1"/>
                </a:solidFill>
                <a:latin typeface="Calibri"/>
                <a:ea typeface="Calibri"/>
                <a:cs typeface="Calibri"/>
                <a:sym typeface="Calibri"/>
              </a:rPr>
              <a:t>Help in tourism to explore the world. Travel to exotic destinations around the corner.</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80" name="Google Shape;80;p9"/>
          <p:cNvSpPr txBox="1"/>
          <p:nvPr/>
        </p:nvSpPr>
        <p:spPr>
          <a:xfrm>
            <a:off x="1803950" y="7146400"/>
            <a:ext cx="152643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0" dirty="0">
                <a:latin typeface="Garamond"/>
                <a:ea typeface="Garamond"/>
                <a:cs typeface="Garamond"/>
                <a:sym typeface="Garamond"/>
              </a:rPr>
              <a:t>“We also arrange travel options for women who love to </a:t>
            </a:r>
            <a:r>
              <a:rPr lang="en-US" sz="5500" dirty="0" smtClean="0">
                <a:latin typeface="Garamond"/>
                <a:ea typeface="Garamond"/>
                <a:cs typeface="Garamond"/>
                <a:sym typeface="Garamond"/>
              </a:rPr>
              <a:t>explore </a:t>
            </a:r>
            <a:r>
              <a:rPr lang="en-US" sz="5500" dirty="0">
                <a:latin typeface="Garamond"/>
                <a:ea typeface="Garamond"/>
                <a:cs typeface="Garamond"/>
                <a:sym typeface="Garamond"/>
              </a:rPr>
              <a:t>locations”</a:t>
            </a:r>
            <a:r>
              <a:rPr lang="en-US" dirty="0">
                <a:latin typeface="Garamond"/>
                <a:ea typeface="Garamond"/>
                <a:cs typeface="Garamond"/>
                <a:sym typeface="Garamond"/>
              </a:rPr>
              <a:t>.</a:t>
            </a:r>
            <a:endParaRPr>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4"/>
        <p:cNvGrpSpPr/>
        <p:nvPr/>
      </p:nvGrpSpPr>
      <p:grpSpPr>
        <a:xfrm>
          <a:off x="0" y="0"/>
          <a:ext cx="0" cy="0"/>
          <a:chOff x="0" y="0"/>
          <a:chExt cx="0" cy="0"/>
        </a:xfrm>
      </p:grpSpPr>
      <p:grpSp>
        <p:nvGrpSpPr>
          <p:cNvPr id="85" name="Google Shape;85;p10"/>
          <p:cNvGrpSpPr/>
          <p:nvPr/>
        </p:nvGrpSpPr>
        <p:grpSpPr>
          <a:xfrm>
            <a:off x="774844" y="1844675"/>
            <a:ext cx="18606771" cy="2084070"/>
            <a:chOff x="774844" y="1844675"/>
            <a:chExt cx="18606771" cy="2084070"/>
          </a:xfrm>
        </p:grpSpPr>
        <p:sp>
          <p:nvSpPr>
            <p:cNvPr id="86" name="Google Shape;86;p10"/>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0"/>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8" name="Google Shape;88;p10"/>
          <p:cNvSpPr txBox="1">
            <a:spLocks noGrp="1"/>
          </p:cNvSpPr>
          <p:nvPr>
            <p:ph type="title"/>
          </p:nvPr>
        </p:nvSpPr>
        <p:spPr>
          <a:xfrm>
            <a:off x="1212850" y="854075"/>
            <a:ext cx="18364200" cy="2138876"/>
          </a:xfrm>
          <a:prstGeom prst="rect">
            <a:avLst/>
          </a:prstGeom>
          <a:noFill/>
          <a:ln>
            <a:noFill/>
          </a:ln>
        </p:spPr>
        <p:txBody>
          <a:bodyPr spcFirstLastPara="1" wrap="square" lIns="0" tIns="1101800" rIns="0" bIns="0" anchor="t" anchorCtr="0">
            <a:spAutoFit/>
          </a:bodyPr>
          <a:lstStyle/>
          <a:p>
            <a:pPr marL="307340" lvl="0" indent="0" algn="l" rtl="0">
              <a:lnSpc>
                <a:spcPct val="123484"/>
              </a:lnSpc>
              <a:spcBef>
                <a:spcPts val="0"/>
              </a:spcBef>
              <a:spcAft>
                <a:spcPts val="0"/>
              </a:spcAft>
              <a:buNone/>
            </a:pPr>
            <a:r>
              <a:rPr lang="en-US" sz="6600"/>
              <a:t>PARUL JAIN(PRESIDENT)</a:t>
            </a:r>
            <a:endParaRPr sz="6600"/>
          </a:p>
        </p:txBody>
      </p:sp>
      <p:sp>
        <p:nvSpPr>
          <p:cNvPr id="89" name="Google Shape;89;p10"/>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0"/>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0"/>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0"/>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
        <p:nvSpPr>
          <p:cNvPr id="93" name="Google Shape;93;p10"/>
          <p:cNvSpPr txBox="1"/>
          <p:nvPr/>
        </p:nvSpPr>
        <p:spPr>
          <a:xfrm>
            <a:off x="1105423" y="4554250"/>
            <a:ext cx="8946627" cy="655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dirty="0" err="1">
                <a:solidFill>
                  <a:schemeClr val="dk1"/>
                </a:solidFill>
                <a:latin typeface="Calibri"/>
                <a:ea typeface="Calibri"/>
                <a:cs typeface="Calibri"/>
                <a:sym typeface="Calibri"/>
              </a:rPr>
              <a:t>Parul</a:t>
            </a:r>
            <a:r>
              <a:rPr lang="en-US" sz="3000" b="1" dirty="0">
                <a:solidFill>
                  <a:schemeClr val="dk1"/>
                </a:solidFill>
                <a:latin typeface="Calibri"/>
                <a:ea typeface="Calibri"/>
                <a:cs typeface="Calibri"/>
                <a:sym typeface="Calibri"/>
              </a:rPr>
              <a:t> graduated </a:t>
            </a:r>
            <a:r>
              <a:rPr lang="en-US" sz="3000" dirty="0">
                <a:solidFill>
                  <a:schemeClr val="dk1"/>
                </a:solidFill>
                <a:latin typeface="Calibri"/>
                <a:ea typeface="Calibri"/>
                <a:cs typeface="Calibri"/>
                <a:sym typeface="Calibri"/>
              </a:rPr>
              <a:t>from CCS university, Meerut in 2015 in </a:t>
            </a:r>
            <a:r>
              <a:rPr lang="en-US" sz="3000" dirty="0" err="1">
                <a:solidFill>
                  <a:schemeClr val="dk1"/>
                </a:solidFill>
                <a:latin typeface="Calibri"/>
                <a:ea typeface="Calibri"/>
                <a:cs typeface="Calibri"/>
                <a:sym typeface="Calibri"/>
              </a:rPr>
              <a:t>Legum</a:t>
            </a:r>
            <a:r>
              <a:rPr lang="en-US" sz="3000" dirty="0">
                <a:solidFill>
                  <a:schemeClr val="dk1"/>
                </a:solidFill>
                <a:latin typeface="Calibri"/>
                <a:ea typeface="Calibri"/>
                <a:cs typeface="Calibri"/>
                <a:sym typeface="Calibri"/>
              </a:rPr>
              <a:t> Baccalaureus. Her qualifications are BA, MA in English, LLB. She took part in various Moot Court Competition. She did lots of work for the welfare of society and attended various Seminars and Events with Ambassadors for the encouragement of Women in the Society. Her Hobbies are Reading, Social work, Travelling. She prepared for judiciary examination. She has done her Internships under </a:t>
            </a:r>
            <a:r>
              <a:rPr lang="en-US" sz="3000" dirty="0" err="1">
                <a:solidFill>
                  <a:schemeClr val="dk1"/>
                </a:solidFill>
                <a:latin typeface="Calibri"/>
                <a:ea typeface="Calibri"/>
                <a:cs typeface="Calibri"/>
                <a:sym typeface="Calibri"/>
              </a:rPr>
              <a:t>Jitendra</a:t>
            </a:r>
            <a:r>
              <a:rPr lang="en-US" sz="3000" dirty="0">
                <a:solidFill>
                  <a:schemeClr val="dk1"/>
                </a:solidFill>
                <a:latin typeface="Calibri"/>
                <a:ea typeface="Calibri"/>
                <a:cs typeface="Calibri"/>
                <a:sym typeface="Calibri"/>
              </a:rPr>
              <a:t> Kumar and </a:t>
            </a:r>
            <a:r>
              <a:rPr lang="en-US" sz="3000" dirty="0" err="1">
                <a:solidFill>
                  <a:schemeClr val="dk1"/>
                </a:solidFill>
                <a:latin typeface="Calibri"/>
                <a:ea typeface="Calibri"/>
                <a:cs typeface="Calibri"/>
                <a:sym typeface="Calibri"/>
              </a:rPr>
              <a:t>Gajraj</a:t>
            </a:r>
            <a:r>
              <a:rPr lang="en-US" sz="3000" dirty="0">
                <a:solidFill>
                  <a:schemeClr val="dk1"/>
                </a:solidFill>
                <a:latin typeface="Calibri"/>
                <a:ea typeface="Calibri"/>
                <a:cs typeface="Calibri"/>
                <a:sym typeface="Calibri"/>
              </a:rPr>
              <a:t> Singh and dealt Criminal Cases related with Murder and POCSO. She had her law firm in </a:t>
            </a:r>
            <a:r>
              <a:rPr lang="en-US" sz="3000" dirty="0" err="1">
                <a:solidFill>
                  <a:schemeClr val="dk1"/>
                </a:solidFill>
                <a:latin typeface="Calibri"/>
                <a:ea typeface="Calibri"/>
                <a:cs typeface="Calibri"/>
                <a:sym typeface="Calibri"/>
              </a:rPr>
              <a:t>Tis</a:t>
            </a:r>
            <a:r>
              <a:rPr lang="en-US" sz="3000" dirty="0">
                <a:solidFill>
                  <a:schemeClr val="dk1"/>
                </a:solidFill>
                <a:latin typeface="Calibri"/>
                <a:ea typeface="Calibri"/>
                <a:cs typeface="Calibri"/>
                <a:sym typeface="Calibri"/>
              </a:rPr>
              <a:t> </a:t>
            </a:r>
            <a:r>
              <a:rPr lang="en-US" sz="3000" dirty="0" err="1">
                <a:solidFill>
                  <a:schemeClr val="dk1"/>
                </a:solidFill>
                <a:latin typeface="Calibri"/>
                <a:ea typeface="Calibri"/>
                <a:cs typeface="Calibri"/>
                <a:sym typeface="Calibri"/>
              </a:rPr>
              <a:t>Hazari</a:t>
            </a:r>
            <a:r>
              <a:rPr lang="en-US" sz="3000" dirty="0">
                <a:solidFill>
                  <a:schemeClr val="dk1"/>
                </a:solidFill>
                <a:latin typeface="Calibri"/>
                <a:ea typeface="Calibri"/>
                <a:cs typeface="Calibri"/>
                <a:sym typeface="Calibri"/>
              </a:rPr>
              <a:t> Court for last 4 years. Presently, She is Owner of her Travel Company in the name of PRO PLUS HOLIDAYS PVT LTD.</a:t>
            </a:r>
            <a:endParaRPr sz="3000"/>
          </a:p>
        </p:txBody>
      </p:sp>
      <p:pic>
        <p:nvPicPr>
          <p:cNvPr id="94" name="Google Shape;94;p10"/>
          <p:cNvPicPr preferRelativeResize="0"/>
          <p:nvPr/>
        </p:nvPicPr>
        <p:blipFill rotWithShape="1">
          <a:blip r:embed="rId4">
            <a:alphaModFix/>
          </a:blip>
          <a:srcRect/>
          <a:stretch/>
        </p:blipFill>
        <p:spPr>
          <a:xfrm>
            <a:off x="14575108" y="5179756"/>
            <a:ext cx="3234029" cy="54048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8"/>
        <p:cNvGrpSpPr/>
        <p:nvPr/>
      </p:nvGrpSpPr>
      <p:grpSpPr>
        <a:xfrm>
          <a:off x="0" y="0"/>
          <a:ext cx="0" cy="0"/>
          <a:chOff x="0" y="0"/>
          <a:chExt cx="0" cy="0"/>
        </a:xfrm>
      </p:grpSpPr>
      <p:grpSp>
        <p:nvGrpSpPr>
          <p:cNvPr id="99" name="Google Shape;99;p11"/>
          <p:cNvGrpSpPr/>
          <p:nvPr/>
        </p:nvGrpSpPr>
        <p:grpSpPr>
          <a:xfrm>
            <a:off x="774844" y="1844675"/>
            <a:ext cx="18606771" cy="2084070"/>
            <a:chOff x="774844" y="1844675"/>
            <a:chExt cx="18606771" cy="2084070"/>
          </a:xfrm>
        </p:grpSpPr>
        <p:sp>
          <p:nvSpPr>
            <p:cNvPr id="100" name="Google Shape;100;p11"/>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11"/>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2" name="Google Shape;102;p11"/>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1"/>
          <p:cNvSpPr txBox="1">
            <a:spLocks noGrp="1"/>
          </p:cNvSpPr>
          <p:nvPr>
            <p:ph type="title"/>
          </p:nvPr>
        </p:nvSpPr>
        <p:spPr>
          <a:xfrm>
            <a:off x="1383890" y="1328166"/>
            <a:ext cx="18364200" cy="2138876"/>
          </a:xfrm>
          <a:prstGeom prst="rect">
            <a:avLst/>
          </a:prstGeom>
          <a:noFill/>
          <a:ln>
            <a:noFill/>
          </a:ln>
        </p:spPr>
        <p:txBody>
          <a:bodyPr spcFirstLastPara="1" wrap="square" lIns="0" tIns="1101800" rIns="0" bIns="0" anchor="t" anchorCtr="0">
            <a:spAutoFit/>
          </a:bodyPr>
          <a:lstStyle/>
          <a:p>
            <a:pPr marL="307340" lvl="0" indent="0" algn="l" rtl="0">
              <a:lnSpc>
                <a:spcPct val="123484"/>
              </a:lnSpc>
              <a:spcBef>
                <a:spcPts val="0"/>
              </a:spcBef>
              <a:spcAft>
                <a:spcPts val="0"/>
              </a:spcAft>
              <a:buNone/>
            </a:pPr>
            <a:r>
              <a:rPr lang="en-US" sz="6600"/>
              <a:t>HARSHITA (VICE PRESIDENT)</a:t>
            </a:r>
            <a:endParaRPr sz="6600"/>
          </a:p>
        </p:txBody>
      </p:sp>
      <p:sp>
        <p:nvSpPr>
          <p:cNvPr id="104" name="Google Shape;104;p11"/>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1"/>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1"/>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1"/>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
        <p:nvSpPr>
          <p:cNvPr id="108" name="Google Shape;108;p11"/>
          <p:cNvSpPr txBox="1"/>
          <p:nvPr/>
        </p:nvSpPr>
        <p:spPr>
          <a:xfrm>
            <a:off x="1410385" y="4968874"/>
            <a:ext cx="11125200" cy="37548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err="1">
                <a:solidFill>
                  <a:schemeClr val="dk1"/>
                </a:solidFill>
                <a:latin typeface="Calibri"/>
                <a:ea typeface="Calibri"/>
                <a:cs typeface="Calibri"/>
                <a:sym typeface="Calibri"/>
              </a:rPr>
              <a:t>Harshita</a:t>
            </a:r>
            <a:r>
              <a:rPr lang="en-US" sz="3400" dirty="0">
                <a:solidFill>
                  <a:schemeClr val="dk1"/>
                </a:solidFill>
                <a:latin typeface="Calibri"/>
                <a:ea typeface="Calibri"/>
                <a:cs typeface="Calibri"/>
                <a:sym typeface="Calibri"/>
              </a:rPr>
              <a:t> is 20 years old girl. She is full of love and joy and at same time an altruistic person and love to travel mainly Hiking and Nature Walk. She has done her schooling from Government </a:t>
            </a:r>
            <a:r>
              <a:rPr lang="en-US" sz="3400" dirty="0" err="1">
                <a:solidFill>
                  <a:schemeClr val="dk1"/>
                </a:solidFill>
                <a:latin typeface="Calibri"/>
                <a:ea typeface="Calibri"/>
                <a:cs typeface="Calibri"/>
                <a:sym typeface="Calibri"/>
              </a:rPr>
              <a:t>Sarvodya</a:t>
            </a:r>
            <a:r>
              <a:rPr lang="en-US" sz="3400" dirty="0">
                <a:solidFill>
                  <a:schemeClr val="dk1"/>
                </a:solidFill>
                <a:latin typeface="Calibri"/>
                <a:ea typeface="Calibri"/>
                <a:cs typeface="Calibri"/>
                <a:sym typeface="Calibri"/>
              </a:rPr>
              <a:t> </a:t>
            </a:r>
            <a:r>
              <a:rPr lang="en-US" sz="3400" dirty="0" err="1">
                <a:solidFill>
                  <a:schemeClr val="dk1"/>
                </a:solidFill>
                <a:latin typeface="Calibri"/>
                <a:ea typeface="Calibri"/>
                <a:cs typeface="Calibri"/>
                <a:sym typeface="Calibri"/>
              </a:rPr>
              <a:t>Kanya</a:t>
            </a:r>
            <a:r>
              <a:rPr lang="en-US" sz="3400" dirty="0">
                <a:solidFill>
                  <a:schemeClr val="dk1"/>
                </a:solidFill>
                <a:latin typeface="Calibri"/>
                <a:ea typeface="Calibri"/>
                <a:cs typeface="Calibri"/>
                <a:sym typeface="Calibri"/>
              </a:rPr>
              <a:t> </a:t>
            </a:r>
            <a:r>
              <a:rPr lang="en-US" sz="3400" dirty="0" err="1">
                <a:solidFill>
                  <a:schemeClr val="dk1"/>
                </a:solidFill>
                <a:latin typeface="Calibri"/>
                <a:ea typeface="Calibri"/>
                <a:cs typeface="Calibri"/>
                <a:sym typeface="Calibri"/>
              </a:rPr>
              <a:t>Vidyalaya</a:t>
            </a:r>
            <a:r>
              <a:rPr lang="en-US" sz="3400" dirty="0">
                <a:solidFill>
                  <a:schemeClr val="dk1"/>
                </a:solidFill>
                <a:latin typeface="Calibri"/>
                <a:ea typeface="Calibri"/>
                <a:cs typeface="Calibri"/>
                <a:sym typeface="Calibri"/>
              </a:rPr>
              <a:t>. Recently she is learning Basic Computer and English Speaking.  She is doing her graduation from Delhi University. She works in PRO PLUS Holidays pvt.ltd.</a:t>
            </a:r>
            <a:endParaRPr sz="3400">
              <a:solidFill>
                <a:schemeClr val="dk1"/>
              </a:solidFill>
              <a:latin typeface="Calibri"/>
              <a:ea typeface="Calibri"/>
              <a:cs typeface="Calibri"/>
              <a:sym typeface="Calibri"/>
            </a:endParaRPr>
          </a:p>
        </p:txBody>
      </p:sp>
      <p:pic>
        <p:nvPicPr>
          <p:cNvPr id="109" name="Google Shape;109;p11"/>
          <p:cNvPicPr preferRelativeResize="0"/>
          <p:nvPr/>
        </p:nvPicPr>
        <p:blipFill rotWithShape="1">
          <a:blip r:embed="rId4">
            <a:alphaModFix/>
          </a:blip>
          <a:srcRect/>
          <a:stretch/>
        </p:blipFill>
        <p:spPr>
          <a:xfrm>
            <a:off x="13785850" y="4883123"/>
            <a:ext cx="4428059" cy="59040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grpSp>
        <p:nvGrpSpPr>
          <p:cNvPr id="114" name="Google Shape;114;p12"/>
          <p:cNvGrpSpPr/>
          <p:nvPr/>
        </p:nvGrpSpPr>
        <p:grpSpPr>
          <a:xfrm>
            <a:off x="774844" y="1844675"/>
            <a:ext cx="18606771" cy="2084070"/>
            <a:chOff x="774844" y="1844675"/>
            <a:chExt cx="18606771" cy="2084070"/>
          </a:xfrm>
        </p:grpSpPr>
        <p:sp>
          <p:nvSpPr>
            <p:cNvPr id="115" name="Google Shape;115;p12"/>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12"/>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7" name="Google Shape;117;p12"/>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2"/>
          <p:cNvSpPr txBox="1">
            <a:spLocks noGrp="1"/>
          </p:cNvSpPr>
          <p:nvPr>
            <p:ph type="title"/>
          </p:nvPr>
        </p:nvSpPr>
        <p:spPr>
          <a:xfrm>
            <a:off x="1212850" y="854075"/>
            <a:ext cx="18364200" cy="2600157"/>
          </a:xfrm>
          <a:prstGeom prst="rect">
            <a:avLst/>
          </a:prstGeom>
          <a:noFill/>
          <a:ln>
            <a:noFill/>
          </a:ln>
        </p:spPr>
        <p:txBody>
          <a:bodyPr spcFirstLastPara="1" wrap="square" lIns="0" tIns="1101800" rIns="0" bIns="0" anchor="t" anchorCtr="0">
            <a:spAutoFit/>
          </a:bodyPr>
          <a:lstStyle/>
          <a:p>
            <a:pPr marL="307340" lvl="0" indent="0" algn="l" rtl="0">
              <a:lnSpc>
                <a:spcPct val="119852"/>
              </a:lnSpc>
              <a:spcBef>
                <a:spcPts val="0"/>
              </a:spcBef>
              <a:spcAft>
                <a:spcPts val="0"/>
              </a:spcAft>
              <a:buNone/>
            </a:pPr>
            <a:r>
              <a:rPr lang="en-US" sz="6800"/>
              <a:t>SHALU DHIMAN </a:t>
            </a:r>
            <a:r>
              <a:rPr lang="en-US" sz="6600"/>
              <a:t>(</a:t>
            </a:r>
            <a:r>
              <a:rPr lang="en-US" sz="6600">
                <a:latin typeface="Garamond"/>
                <a:ea typeface="Garamond"/>
                <a:cs typeface="Garamond"/>
                <a:sym typeface="Garamond"/>
              </a:rPr>
              <a:t>COUNCIL MEMBER)</a:t>
            </a:r>
            <a:endParaRPr sz="6600">
              <a:latin typeface="Garamond"/>
              <a:ea typeface="Garamond"/>
              <a:cs typeface="Garamond"/>
              <a:sym typeface="Garamond"/>
            </a:endParaRPr>
          </a:p>
          <a:p>
            <a:pPr marL="304800" lvl="0" indent="0" algn="l" rtl="0">
              <a:lnSpc>
                <a:spcPct val="115593"/>
              </a:lnSpc>
              <a:spcBef>
                <a:spcPts val="0"/>
              </a:spcBef>
              <a:spcAft>
                <a:spcPts val="0"/>
              </a:spcAft>
              <a:buNone/>
            </a:pPr>
            <a:endParaRPr sz="2950">
              <a:latin typeface="Open Sans"/>
              <a:ea typeface="Open Sans"/>
              <a:cs typeface="Open Sans"/>
              <a:sym typeface="Open Sans"/>
            </a:endParaRPr>
          </a:p>
        </p:txBody>
      </p:sp>
      <p:sp>
        <p:nvSpPr>
          <p:cNvPr id="119" name="Google Shape;119;p12"/>
          <p:cNvSpPr txBox="1"/>
          <p:nvPr/>
        </p:nvSpPr>
        <p:spPr>
          <a:xfrm>
            <a:off x="1516151" y="5011348"/>
            <a:ext cx="10321290" cy="2616101"/>
          </a:xfrm>
          <a:prstGeom prst="rect">
            <a:avLst/>
          </a:prstGeom>
          <a:noFill/>
          <a:ln>
            <a:noFill/>
          </a:ln>
        </p:spPr>
        <p:txBody>
          <a:bodyPr spcFirstLastPara="1" wrap="square" lIns="0" tIns="0" rIns="0" bIns="0" anchor="t" anchorCtr="0">
            <a:spAutoFit/>
          </a:bodyPr>
          <a:lstStyle/>
          <a:p>
            <a:pPr marL="12700" marR="0" lvl="0" indent="0" algn="just" rtl="0">
              <a:lnSpc>
                <a:spcPct val="100000"/>
              </a:lnSpc>
              <a:spcBef>
                <a:spcPts val="0"/>
              </a:spcBef>
              <a:spcAft>
                <a:spcPts val="0"/>
              </a:spcAft>
              <a:buNone/>
            </a:pPr>
            <a:r>
              <a:rPr lang="en-US" sz="3400" dirty="0" err="1">
                <a:solidFill>
                  <a:schemeClr val="dk1"/>
                </a:solidFill>
                <a:latin typeface="Calibri"/>
                <a:ea typeface="Calibri"/>
                <a:cs typeface="Calibri"/>
                <a:sym typeface="Calibri"/>
              </a:rPr>
              <a:t>Shalu</a:t>
            </a:r>
            <a:r>
              <a:rPr lang="en-US" sz="3400" dirty="0">
                <a:solidFill>
                  <a:schemeClr val="dk1"/>
                </a:solidFill>
                <a:latin typeface="Calibri"/>
                <a:ea typeface="Calibri"/>
                <a:cs typeface="Calibri"/>
                <a:sym typeface="Calibri"/>
              </a:rPr>
              <a:t> </a:t>
            </a:r>
            <a:r>
              <a:rPr lang="en-US" sz="3400" dirty="0" err="1">
                <a:solidFill>
                  <a:schemeClr val="dk1"/>
                </a:solidFill>
                <a:latin typeface="Calibri"/>
                <a:ea typeface="Calibri"/>
                <a:cs typeface="Calibri"/>
                <a:sym typeface="Calibri"/>
              </a:rPr>
              <a:t>Dhiman</a:t>
            </a:r>
            <a:r>
              <a:rPr lang="en-US" sz="3400" dirty="0">
                <a:solidFill>
                  <a:schemeClr val="dk1"/>
                </a:solidFill>
                <a:latin typeface="Calibri"/>
                <a:ea typeface="Calibri"/>
                <a:cs typeface="Calibri"/>
                <a:sym typeface="Calibri"/>
              </a:rPr>
              <a:t> graduated from PU university in 2014 in Chandigarh . She is active participant in Social and Religious activities. She has prepared for M.A Examination and </a:t>
            </a:r>
            <a:r>
              <a:rPr lang="en-US" sz="3400" dirty="0" err="1">
                <a:solidFill>
                  <a:schemeClr val="dk1"/>
                </a:solidFill>
                <a:latin typeface="Calibri"/>
                <a:ea typeface="Calibri"/>
                <a:cs typeface="Calibri"/>
                <a:sym typeface="Calibri"/>
              </a:rPr>
              <a:t>recents</a:t>
            </a:r>
            <a:r>
              <a:rPr lang="en-US" sz="3400" dirty="0">
                <a:solidFill>
                  <a:schemeClr val="dk1"/>
                </a:solidFill>
                <a:latin typeface="Calibri"/>
                <a:ea typeface="Calibri"/>
                <a:cs typeface="Calibri"/>
                <a:sym typeface="Calibri"/>
              </a:rPr>
              <a:t>.  Currently she is active for social </a:t>
            </a:r>
            <a:r>
              <a:rPr lang="en-US" sz="3400" dirty="0" err="1">
                <a:solidFill>
                  <a:schemeClr val="dk1"/>
                </a:solidFill>
                <a:latin typeface="Calibri"/>
                <a:ea typeface="Calibri"/>
                <a:cs typeface="Calibri"/>
                <a:sym typeface="Calibri"/>
              </a:rPr>
              <a:t>activity.She</a:t>
            </a:r>
            <a:r>
              <a:rPr lang="en-US" sz="3400" dirty="0">
                <a:solidFill>
                  <a:schemeClr val="dk1"/>
                </a:solidFill>
                <a:latin typeface="Calibri"/>
                <a:ea typeface="Calibri"/>
                <a:cs typeface="Calibri"/>
                <a:sym typeface="Calibri"/>
              </a:rPr>
              <a:t> has pass B.A in 2014 in PU University</a:t>
            </a:r>
            <a:endParaRPr sz="3400">
              <a:solidFill>
                <a:schemeClr val="dk1"/>
              </a:solidFill>
              <a:latin typeface="Calibri"/>
              <a:ea typeface="Calibri"/>
              <a:cs typeface="Calibri"/>
              <a:sym typeface="Calibri"/>
            </a:endParaRPr>
          </a:p>
        </p:txBody>
      </p:sp>
      <p:sp>
        <p:nvSpPr>
          <p:cNvPr id="120" name="Google Shape;120;p12"/>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12"/>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2"/>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2"/>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pic>
        <p:nvPicPr>
          <p:cNvPr id="124" name="Google Shape;124;p12"/>
          <p:cNvPicPr preferRelativeResize="0"/>
          <p:nvPr/>
        </p:nvPicPr>
        <p:blipFill rotWithShape="1">
          <a:blip r:embed="rId4">
            <a:alphaModFix/>
          </a:blip>
          <a:srcRect/>
          <a:stretch/>
        </p:blipFill>
        <p:spPr>
          <a:xfrm>
            <a:off x="13725070" y="5213744"/>
            <a:ext cx="4147965" cy="51315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grpSp>
        <p:nvGrpSpPr>
          <p:cNvPr id="129" name="Google Shape;129;p13"/>
          <p:cNvGrpSpPr/>
          <p:nvPr/>
        </p:nvGrpSpPr>
        <p:grpSpPr>
          <a:xfrm>
            <a:off x="774844" y="1844675"/>
            <a:ext cx="18606771" cy="2084070"/>
            <a:chOff x="774844" y="1844675"/>
            <a:chExt cx="18606771" cy="2084070"/>
          </a:xfrm>
        </p:grpSpPr>
        <p:sp>
          <p:nvSpPr>
            <p:cNvPr id="130" name="Google Shape;130;p13"/>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3"/>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2" name="Google Shape;132;p13"/>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3"/>
          <p:cNvSpPr txBox="1">
            <a:spLocks noGrp="1"/>
          </p:cNvSpPr>
          <p:nvPr>
            <p:ph type="title"/>
          </p:nvPr>
        </p:nvSpPr>
        <p:spPr>
          <a:xfrm>
            <a:off x="1065903" y="1642744"/>
            <a:ext cx="18364200" cy="1666952"/>
          </a:xfrm>
          <a:prstGeom prst="rect">
            <a:avLst/>
          </a:prstGeom>
          <a:noFill/>
          <a:ln>
            <a:noFill/>
          </a:ln>
        </p:spPr>
        <p:txBody>
          <a:bodyPr spcFirstLastPara="1" wrap="square" lIns="0" tIns="1101800" rIns="0" bIns="0" anchor="t" anchorCtr="0">
            <a:spAutoFit/>
          </a:bodyPr>
          <a:lstStyle/>
          <a:p>
            <a:pPr marL="304800" lvl="0" indent="0" algn="l" rtl="0">
              <a:lnSpc>
                <a:spcPct val="51666"/>
              </a:lnSpc>
              <a:spcBef>
                <a:spcPts val="0"/>
              </a:spcBef>
              <a:spcAft>
                <a:spcPts val="0"/>
              </a:spcAft>
              <a:buNone/>
            </a:pPr>
            <a:r>
              <a:rPr lang="en-US" sz="6600"/>
              <a:t>HEMA JAIN (</a:t>
            </a:r>
            <a:r>
              <a:rPr lang="en-US" sz="6600">
                <a:latin typeface="Garamond"/>
                <a:ea typeface="Garamond"/>
                <a:cs typeface="Garamond"/>
                <a:sym typeface="Garamond"/>
              </a:rPr>
              <a:t>COUNCIL MEMBER)</a:t>
            </a:r>
            <a:endParaRPr sz="6600">
              <a:latin typeface="Open Sans"/>
              <a:ea typeface="Open Sans"/>
              <a:cs typeface="Open Sans"/>
              <a:sym typeface="Open Sans"/>
            </a:endParaRPr>
          </a:p>
        </p:txBody>
      </p:sp>
      <p:sp>
        <p:nvSpPr>
          <p:cNvPr id="134" name="Google Shape;134;p13"/>
          <p:cNvSpPr txBox="1"/>
          <p:nvPr/>
        </p:nvSpPr>
        <p:spPr>
          <a:xfrm>
            <a:off x="1516151" y="5011348"/>
            <a:ext cx="10321290" cy="4185761"/>
          </a:xfrm>
          <a:prstGeom prst="rect">
            <a:avLst/>
          </a:prstGeom>
          <a:noFill/>
          <a:ln>
            <a:noFill/>
          </a:ln>
        </p:spPr>
        <p:txBody>
          <a:bodyPr spcFirstLastPara="1" wrap="square" lIns="0" tIns="0" rIns="0" bIns="0" anchor="t" anchorCtr="0">
            <a:spAutoFit/>
          </a:bodyPr>
          <a:lstStyle/>
          <a:p>
            <a:pPr marL="12700" marR="0" lvl="0" indent="0" algn="just" rtl="0">
              <a:lnSpc>
                <a:spcPct val="100000"/>
              </a:lnSpc>
              <a:spcBef>
                <a:spcPts val="0"/>
              </a:spcBef>
              <a:spcAft>
                <a:spcPts val="0"/>
              </a:spcAft>
              <a:buNone/>
            </a:pPr>
            <a:r>
              <a:rPr lang="en-US" sz="3400" dirty="0">
                <a:solidFill>
                  <a:schemeClr val="dk1"/>
                </a:solidFill>
                <a:latin typeface="Calibri" pitchFamily="34" charset="0"/>
                <a:ea typeface="Garamond"/>
                <a:cs typeface="Calibri" pitchFamily="34" charset="0"/>
                <a:sym typeface="Garamond"/>
              </a:rPr>
              <a:t>HEMA JAIN graduated from KUK university in 2009 in SONIPAT  She took part in various social Competitions at Inter and Intra state level and achieved. She has done paper representation on Company Law Act, 2013. She has Practiced in Taxation Industry In </a:t>
            </a:r>
            <a:r>
              <a:rPr lang="en-US" sz="3400" dirty="0" err="1">
                <a:solidFill>
                  <a:schemeClr val="dk1"/>
                </a:solidFill>
                <a:latin typeface="Calibri" pitchFamily="34" charset="0"/>
                <a:ea typeface="Garamond"/>
                <a:cs typeface="Calibri" pitchFamily="34" charset="0"/>
                <a:sym typeface="Garamond"/>
              </a:rPr>
              <a:t>Rai</a:t>
            </a:r>
            <a:r>
              <a:rPr lang="en-US" sz="3400" dirty="0">
                <a:solidFill>
                  <a:schemeClr val="dk1"/>
                </a:solidFill>
                <a:latin typeface="Calibri" pitchFamily="34" charset="0"/>
                <a:ea typeface="Garamond"/>
                <a:cs typeface="Calibri" pitchFamily="34" charset="0"/>
                <a:sym typeface="Garamond"/>
              </a:rPr>
              <a:t> </a:t>
            </a:r>
            <a:r>
              <a:rPr lang="en-US" sz="3400" dirty="0" err="1">
                <a:solidFill>
                  <a:schemeClr val="dk1"/>
                </a:solidFill>
                <a:latin typeface="Calibri" pitchFamily="34" charset="0"/>
                <a:ea typeface="Garamond"/>
                <a:cs typeface="Calibri" pitchFamily="34" charset="0"/>
                <a:sym typeface="Garamond"/>
              </a:rPr>
              <a:t>sonipat</a:t>
            </a:r>
            <a:r>
              <a:rPr lang="en-US" sz="3400" dirty="0">
                <a:solidFill>
                  <a:schemeClr val="dk1"/>
                </a:solidFill>
                <a:latin typeface="Calibri" pitchFamily="34" charset="0"/>
                <a:ea typeface="Garamond"/>
                <a:cs typeface="Calibri" pitchFamily="34" charset="0"/>
                <a:sym typeface="Garamond"/>
              </a:rPr>
              <a:t> She is active participant in Social and Religious activities. She has prepared for Social Services  and recently she is practicing In taxation law.</a:t>
            </a:r>
            <a:endParaRPr sz="3400">
              <a:solidFill>
                <a:schemeClr val="dk1"/>
              </a:solidFill>
              <a:latin typeface="Calibri" pitchFamily="34" charset="0"/>
              <a:ea typeface="Garamond"/>
              <a:cs typeface="Calibri" pitchFamily="34" charset="0"/>
              <a:sym typeface="Garamond"/>
            </a:endParaRPr>
          </a:p>
        </p:txBody>
      </p:sp>
      <p:sp>
        <p:nvSpPr>
          <p:cNvPr id="135" name="Google Shape;135;p13"/>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13"/>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13"/>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3"/>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pic>
        <p:nvPicPr>
          <p:cNvPr id="139" name="Google Shape;139;p13"/>
          <p:cNvPicPr preferRelativeResize="0"/>
          <p:nvPr/>
        </p:nvPicPr>
        <p:blipFill rotWithShape="1">
          <a:blip r:embed="rId4">
            <a:alphaModFix/>
          </a:blip>
          <a:srcRect/>
          <a:stretch/>
        </p:blipFill>
        <p:spPr>
          <a:xfrm>
            <a:off x="13376431" y="5201809"/>
            <a:ext cx="4338630" cy="56792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grpSp>
        <p:nvGrpSpPr>
          <p:cNvPr id="144" name="Google Shape;144;p14"/>
          <p:cNvGrpSpPr/>
          <p:nvPr/>
        </p:nvGrpSpPr>
        <p:grpSpPr>
          <a:xfrm>
            <a:off x="774844" y="1844675"/>
            <a:ext cx="18606771" cy="2084070"/>
            <a:chOff x="774844" y="1844675"/>
            <a:chExt cx="18606771" cy="2084070"/>
          </a:xfrm>
        </p:grpSpPr>
        <p:sp>
          <p:nvSpPr>
            <p:cNvPr id="145" name="Google Shape;145;p14"/>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4"/>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7" name="Google Shape;147;p14"/>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4"/>
          <p:cNvSpPr txBox="1">
            <a:spLocks noGrp="1"/>
          </p:cNvSpPr>
          <p:nvPr>
            <p:ph type="title"/>
          </p:nvPr>
        </p:nvSpPr>
        <p:spPr>
          <a:xfrm>
            <a:off x="1212850" y="854075"/>
            <a:ext cx="18364200" cy="2600157"/>
          </a:xfrm>
          <a:prstGeom prst="rect">
            <a:avLst/>
          </a:prstGeom>
          <a:noFill/>
          <a:ln>
            <a:noFill/>
          </a:ln>
        </p:spPr>
        <p:txBody>
          <a:bodyPr spcFirstLastPara="1" wrap="square" lIns="0" tIns="1101800" rIns="0" bIns="0" anchor="t" anchorCtr="0">
            <a:spAutoFit/>
          </a:bodyPr>
          <a:lstStyle/>
          <a:p>
            <a:pPr marL="307340" lvl="0" indent="0" algn="l" rtl="0">
              <a:lnSpc>
                <a:spcPct val="123484"/>
              </a:lnSpc>
              <a:spcBef>
                <a:spcPts val="0"/>
              </a:spcBef>
              <a:spcAft>
                <a:spcPts val="0"/>
              </a:spcAft>
              <a:buNone/>
            </a:pPr>
            <a:r>
              <a:rPr lang="en-US" sz="6600"/>
              <a:t>CHAWI BHARDWAJ (COUNCIL MEMBER)</a:t>
            </a:r>
            <a:endParaRPr sz="6600"/>
          </a:p>
          <a:p>
            <a:pPr marL="304800" lvl="0" indent="0" algn="l" rtl="0">
              <a:lnSpc>
                <a:spcPct val="115593"/>
              </a:lnSpc>
              <a:spcBef>
                <a:spcPts val="0"/>
              </a:spcBef>
              <a:spcAft>
                <a:spcPts val="0"/>
              </a:spcAft>
              <a:buNone/>
            </a:pPr>
            <a:endParaRPr sz="2950">
              <a:latin typeface="Open Sans"/>
              <a:ea typeface="Open Sans"/>
              <a:cs typeface="Open Sans"/>
              <a:sym typeface="Open Sans"/>
            </a:endParaRPr>
          </a:p>
        </p:txBody>
      </p:sp>
      <p:sp>
        <p:nvSpPr>
          <p:cNvPr id="149" name="Google Shape;149;p14"/>
          <p:cNvSpPr txBox="1"/>
          <p:nvPr/>
        </p:nvSpPr>
        <p:spPr>
          <a:xfrm>
            <a:off x="1516151" y="5011348"/>
            <a:ext cx="10321290" cy="584775"/>
          </a:xfrm>
          <a:prstGeom prst="rect">
            <a:avLst/>
          </a:prstGeom>
          <a:noFill/>
          <a:ln>
            <a:noFill/>
          </a:ln>
        </p:spPr>
        <p:txBody>
          <a:bodyPr spcFirstLastPara="1" wrap="square" lIns="0" tIns="0" rIns="0" bIns="0" anchor="t" anchorCtr="0">
            <a:spAutoFit/>
          </a:bodyPr>
          <a:lstStyle/>
          <a:p>
            <a:pPr marL="12700" marR="0" lvl="0" indent="0" algn="just" rtl="0">
              <a:lnSpc>
                <a:spcPct val="100000"/>
              </a:lnSpc>
              <a:spcBef>
                <a:spcPts val="0"/>
              </a:spcBef>
              <a:spcAft>
                <a:spcPts val="0"/>
              </a:spcAft>
              <a:buNone/>
            </a:pPr>
            <a:endParaRPr sz="3800" b="1">
              <a:solidFill>
                <a:schemeClr val="dk1"/>
              </a:solidFill>
              <a:latin typeface="Garamond"/>
              <a:ea typeface="Garamond"/>
              <a:cs typeface="Garamond"/>
              <a:sym typeface="Garamond"/>
            </a:endParaRPr>
          </a:p>
        </p:txBody>
      </p:sp>
      <p:sp>
        <p:nvSpPr>
          <p:cNvPr id="150" name="Google Shape;150;p14"/>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14"/>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14"/>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4"/>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pic>
        <p:nvPicPr>
          <p:cNvPr id="154" name="Google Shape;154;p14"/>
          <p:cNvPicPr preferRelativeResize="0"/>
          <p:nvPr/>
        </p:nvPicPr>
        <p:blipFill rotWithShape="1">
          <a:blip r:embed="rId4">
            <a:alphaModFix/>
          </a:blip>
          <a:srcRect/>
          <a:stretch/>
        </p:blipFill>
        <p:spPr>
          <a:xfrm>
            <a:off x="13599058" y="5361093"/>
            <a:ext cx="4906663" cy="5220557"/>
          </a:xfrm>
          <a:prstGeom prst="rect">
            <a:avLst/>
          </a:prstGeom>
          <a:noFill/>
          <a:ln>
            <a:noFill/>
          </a:ln>
        </p:spPr>
      </p:pic>
      <p:sp>
        <p:nvSpPr>
          <p:cNvPr id="155" name="Google Shape;155;p14"/>
          <p:cNvSpPr txBox="1"/>
          <p:nvPr/>
        </p:nvSpPr>
        <p:spPr>
          <a:xfrm>
            <a:off x="1822450" y="5011348"/>
            <a:ext cx="9220200" cy="4801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err="1">
                <a:solidFill>
                  <a:schemeClr val="dk1"/>
                </a:solidFill>
                <a:latin typeface="Calibri"/>
                <a:ea typeface="Calibri"/>
                <a:cs typeface="Calibri"/>
                <a:sym typeface="Calibri"/>
              </a:rPr>
              <a:t>Chavi</a:t>
            </a:r>
            <a:r>
              <a:rPr lang="en-US" sz="3400" dirty="0">
                <a:solidFill>
                  <a:schemeClr val="dk1"/>
                </a:solidFill>
                <a:latin typeface="Calibri"/>
                <a:ea typeface="Calibri"/>
                <a:cs typeface="Calibri"/>
                <a:sym typeface="Calibri"/>
              </a:rPr>
              <a:t> </a:t>
            </a:r>
            <a:r>
              <a:rPr lang="en-US" sz="3400" dirty="0" err="1">
                <a:solidFill>
                  <a:schemeClr val="dk1"/>
                </a:solidFill>
                <a:latin typeface="Calibri"/>
                <a:ea typeface="Calibri"/>
                <a:cs typeface="Calibri"/>
                <a:sym typeface="Calibri"/>
              </a:rPr>
              <a:t>Bhardwaj</a:t>
            </a:r>
            <a:r>
              <a:rPr lang="en-US" sz="3400" dirty="0">
                <a:solidFill>
                  <a:schemeClr val="dk1"/>
                </a:solidFill>
                <a:latin typeface="Calibri"/>
                <a:ea typeface="Calibri"/>
                <a:cs typeface="Calibri"/>
                <a:sym typeface="Calibri"/>
              </a:rPr>
              <a:t> graduated from MJP </a:t>
            </a:r>
            <a:r>
              <a:rPr lang="en-US" sz="3400" dirty="0" err="1">
                <a:solidFill>
                  <a:schemeClr val="dk1"/>
                </a:solidFill>
                <a:latin typeface="Calibri"/>
                <a:ea typeface="Calibri"/>
                <a:cs typeface="Calibri"/>
                <a:sym typeface="Calibri"/>
              </a:rPr>
              <a:t>Rohilkhand</a:t>
            </a:r>
            <a:r>
              <a:rPr lang="en-US" sz="3400" dirty="0">
                <a:solidFill>
                  <a:schemeClr val="dk1"/>
                </a:solidFill>
                <a:latin typeface="Calibri"/>
                <a:ea typeface="Calibri"/>
                <a:cs typeface="Calibri"/>
                <a:sym typeface="Calibri"/>
              </a:rPr>
              <a:t>  university in Bareli in 2019 in </a:t>
            </a:r>
            <a:r>
              <a:rPr lang="en-US" sz="3400" dirty="0" err="1">
                <a:solidFill>
                  <a:schemeClr val="dk1"/>
                </a:solidFill>
                <a:latin typeface="Calibri"/>
                <a:ea typeface="Calibri"/>
                <a:cs typeface="Calibri"/>
                <a:sym typeface="Calibri"/>
              </a:rPr>
              <a:t>Bijnore</a:t>
            </a:r>
            <a:r>
              <a:rPr lang="en-US" sz="3400" dirty="0">
                <a:solidFill>
                  <a:schemeClr val="dk1"/>
                </a:solidFill>
                <a:latin typeface="Calibri"/>
                <a:ea typeface="Calibri"/>
                <a:cs typeface="Calibri"/>
                <a:sym typeface="Calibri"/>
              </a:rPr>
              <a:t>   She took part in various social Competitions at Inter and Intra state level and achieved. She has done paper representation on as an advocate  She has Practiced in judicial preparation  In Ghaziabad Uttar Pradesh She is active participant in Social and Religious activities. She has prepared for Social Services. </a:t>
            </a:r>
            <a:endParaRPr sz="3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grpSp>
        <p:nvGrpSpPr>
          <p:cNvPr id="160" name="Google Shape;160;p15"/>
          <p:cNvGrpSpPr/>
          <p:nvPr/>
        </p:nvGrpSpPr>
        <p:grpSpPr>
          <a:xfrm>
            <a:off x="774844" y="1844675"/>
            <a:ext cx="18606771" cy="2084070"/>
            <a:chOff x="774844" y="1844675"/>
            <a:chExt cx="18606771" cy="2084070"/>
          </a:xfrm>
        </p:grpSpPr>
        <p:sp>
          <p:nvSpPr>
            <p:cNvPr id="161" name="Google Shape;161;p15"/>
            <p:cNvSpPr/>
            <p:nvPr/>
          </p:nvSpPr>
          <p:spPr>
            <a:xfrm>
              <a:off x="774844" y="1844675"/>
              <a:ext cx="12602065" cy="2084070"/>
            </a:xfrm>
            <a:custGeom>
              <a:avLst/>
              <a:gdLst/>
              <a:ahLst/>
              <a:cxnLst/>
              <a:rect l="l" t="t" r="r" b="b"/>
              <a:pathLst>
                <a:path w="13376910" h="11287760" extrusionOk="0">
                  <a:moveTo>
                    <a:pt x="0" y="11287614"/>
                  </a:moveTo>
                  <a:lnTo>
                    <a:pt x="13376430" y="11287614"/>
                  </a:lnTo>
                  <a:lnTo>
                    <a:pt x="13376430" y="0"/>
                  </a:lnTo>
                  <a:lnTo>
                    <a:pt x="0" y="0"/>
                  </a:lnTo>
                  <a:lnTo>
                    <a:pt x="0" y="11287614"/>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15"/>
            <p:cNvSpPr/>
            <p:nvPr/>
          </p:nvSpPr>
          <p:spPr>
            <a:xfrm>
              <a:off x="13376431" y="1844675"/>
              <a:ext cx="6005184" cy="2084070"/>
            </a:xfrm>
            <a:custGeom>
              <a:avLst/>
              <a:gdLst/>
              <a:ahLst/>
              <a:cxnLst/>
              <a:rect l="l" t="t" r="r" b="b"/>
              <a:pathLst>
                <a:path w="6727825" h="11287760" extrusionOk="0">
                  <a:moveTo>
                    <a:pt x="0" y="11287614"/>
                  </a:moveTo>
                  <a:lnTo>
                    <a:pt x="6727669" y="11287614"/>
                  </a:lnTo>
                  <a:lnTo>
                    <a:pt x="6727669" y="0"/>
                  </a:lnTo>
                  <a:lnTo>
                    <a:pt x="0" y="0"/>
                  </a:lnTo>
                  <a:lnTo>
                    <a:pt x="0" y="11287614"/>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3" name="Google Shape;163;p15"/>
          <p:cNvSpPr/>
          <p:nvPr/>
        </p:nvSpPr>
        <p:spPr>
          <a:xfrm>
            <a:off x="12713335" y="4130676"/>
            <a:ext cx="6177915" cy="6780038"/>
          </a:xfrm>
          <a:custGeom>
            <a:avLst/>
            <a:gdLst/>
            <a:ahLst/>
            <a:cxnLst/>
            <a:rect l="l" t="t" r="r" b="b"/>
            <a:pathLst>
              <a:path w="6177915" h="6186805" extrusionOk="0">
                <a:moveTo>
                  <a:pt x="0" y="6186754"/>
                </a:moveTo>
                <a:lnTo>
                  <a:pt x="6177822" y="6186754"/>
                </a:lnTo>
                <a:lnTo>
                  <a:pt x="6177822" y="0"/>
                </a:lnTo>
                <a:lnTo>
                  <a:pt x="0" y="0"/>
                </a:lnTo>
                <a:lnTo>
                  <a:pt x="0" y="6186754"/>
                </a:lnTo>
                <a:close/>
              </a:path>
            </a:pathLst>
          </a:custGeom>
          <a:solidFill>
            <a:srgbClr val="F4F1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15"/>
          <p:cNvSpPr txBox="1">
            <a:spLocks noGrp="1"/>
          </p:cNvSpPr>
          <p:nvPr>
            <p:ph type="title"/>
          </p:nvPr>
        </p:nvSpPr>
        <p:spPr>
          <a:xfrm>
            <a:off x="1212850" y="854075"/>
            <a:ext cx="18364200" cy="2146058"/>
          </a:xfrm>
          <a:prstGeom prst="rect">
            <a:avLst/>
          </a:prstGeom>
          <a:noFill/>
          <a:ln>
            <a:noFill/>
          </a:ln>
        </p:spPr>
        <p:txBody>
          <a:bodyPr spcFirstLastPara="1" wrap="square" lIns="0" tIns="1101800" rIns="0" bIns="0" anchor="t" anchorCtr="0">
            <a:spAutoFit/>
          </a:bodyPr>
          <a:lstStyle/>
          <a:p>
            <a:pPr marL="307340" lvl="0" indent="0" algn="l" rtl="0">
              <a:lnSpc>
                <a:spcPct val="119852"/>
              </a:lnSpc>
              <a:spcBef>
                <a:spcPts val="0"/>
              </a:spcBef>
              <a:spcAft>
                <a:spcPts val="0"/>
              </a:spcAft>
              <a:buNone/>
            </a:pPr>
            <a:r>
              <a:rPr lang="en-US" sz="6800">
                <a:latin typeface="Garamond"/>
                <a:ea typeface="Garamond"/>
                <a:cs typeface="Garamond"/>
                <a:sym typeface="Garamond"/>
              </a:rPr>
              <a:t>DEEPA GARG (COUNCIL MEMBER) </a:t>
            </a:r>
            <a:endParaRPr sz="6800">
              <a:latin typeface="Garamond"/>
              <a:ea typeface="Garamond"/>
              <a:cs typeface="Garamond"/>
              <a:sym typeface="Garamond"/>
            </a:endParaRPr>
          </a:p>
        </p:txBody>
      </p:sp>
      <p:sp>
        <p:nvSpPr>
          <p:cNvPr id="165" name="Google Shape;165;p15"/>
          <p:cNvSpPr txBox="1"/>
          <p:nvPr/>
        </p:nvSpPr>
        <p:spPr>
          <a:xfrm>
            <a:off x="1516151" y="5011347"/>
            <a:ext cx="10321290" cy="3662541"/>
          </a:xfrm>
          <a:prstGeom prst="rect">
            <a:avLst/>
          </a:prstGeom>
          <a:noFill/>
          <a:ln>
            <a:noFill/>
          </a:ln>
        </p:spPr>
        <p:txBody>
          <a:bodyPr spcFirstLastPara="1" wrap="square" lIns="0" tIns="0" rIns="0" bIns="0" anchor="t" anchorCtr="0">
            <a:spAutoFit/>
          </a:bodyPr>
          <a:lstStyle/>
          <a:p>
            <a:pPr marL="12700" marR="0" lvl="0" indent="0" algn="just" rtl="0">
              <a:lnSpc>
                <a:spcPct val="100000"/>
              </a:lnSpc>
              <a:spcBef>
                <a:spcPts val="0"/>
              </a:spcBef>
              <a:spcAft>
                <a:spcPts val="0"/>
              </a:spcAft>
              <a:buNone/>
            </a:pPr>
            <a:r>
              <a:rPr lang="en-US" sz="3400" dirty="0" err="1">
                <a:solidFill>
                  <a:schemeClr val="dk1"/>
                </a:solidFill>
                <a:latin typeface="Calibri"/>
                <a:ea typeface="Calibri"/>
                <a:cs typeface="Calibri"/>
                <a:sym typeface="Calibri"/>
              </a:rPr>
              <a:t>Deepa</a:t>
            </a:r>
            <a:r>
              <a:rPr lang="en-US" sz="3400" dirty="0">
                <a:solidFill>
                  <a:schemeClr val="dk1"/>
                </a:solidFill>
                <a:latin typeface="Calibri"/>
                <a:ea typeface="Calibri"/>
                <a:cs typeface="Calibri"/>
                <a:sym typeface="Calibri"/>
              </a:rPr>
              <a:t> </a:t>
            </a:r>
            <a:r>
              <a:rPr lang="en-US" sz="3400" dirty="0" err="1">
                <a:solidFill>
                  <a:schemeClr val="dk1"/>
                </a:solidFill>
                <a:latin typeface="Calibri"/>
                <a:ea typeface="Calibri"/>
                <a:cs typeface="Calibri"/>
                <a:sym typeface="Calibri"/>
              </a:rPr>
              <a:t>Garg</a:t>
            </a:r>
            <a:r>
              <a:rPr lang="en-US" sz="3400" dirty="0">
                <a:solidFill>
                  <a:schemeClr val="dk1"/>
                </a:solidFill>
                <a:latin typeface="Calibri"/>
                <a:ea typeface="Calibri"/>
                <a:cs typeface="Calibri"/>
                <a:sym typeface="Calibri"/>
              </a:rPr>
              <a:t> graduated from KUK university in 2014 in </a:t>
            </a:r>
            <a:r>
              <a:rPr lang="en-US" sz="3400" dirty="0" err="1">
                <a:solidFill>
                  <a:schemeClr val="dk1"/>
                </a:solidFill>
                <a:latin typeface="Calibri"/>
                <a:ea typeface="Calibri"/>
                <a:cs typeface="Calibri"/>
                <a:sym typeface="Calibri"/>
              </a:rPr>
              <a:t>Panipat</a:t>
            </a:r>
            <a:r>
              <a:rPr lang="en-US" sz="3400" dirty="0">
                <a:solidFill>
                  <a:schemeClr val="dk1"/>
                </a:solidFill>
                <a:latin typeface="Calibri"/>
                <a:ea typeface="Calibri"/>
                <a:cs typeface="Calibri"/>
                <a:sym typeface="Calibri"/>
              </a:rPr>
              <a:t>  She took part in various social Competitions at Inter and Intra state level and achieved.  She has deals in teaching line . She is active participant in Social and Religious activities. She has prepared for Master Degree  Examination and recently she is teaching in Higher secondary schools</a:t>
            </a:r>
            <a:r>
              <a:rPr lang="en-US" sz="2800" dirty="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166" name="Google Shape;166;p15"/>
          <p:cNvSpPr/>
          <p:nvPr/>
        </p:nvSpPr>
        <p:spPr>
          <a:xfrm>
            <a:off x="356010" y="282713"/>
            <a:ext cx="2443806" cy="10575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5"/>
          <p:cNvSpPr/>
          <p:nvPr/>
        </p:nvSpPr>
        <p:spPr>
          <a:xfrm>
            <a:off x="12566649" y="4384431"/>
            <a:ext cx="6464808" cy="339639"/>
          </a:xfrm>
          <a:custGeom>
            <a:avLst/>
            <a:gdLst/>
            <a:ahLst/>
            <a:cxnLst/>
            <a:rect l="l" t="t" r="r" b="b"/>
            <a:pathLst>
              <a:path w="6848475" h="309879" extrusionOk="0">
                <a:moveTo>
                  <a:pt x="6847959" y="309718"/>
                </a:moveTo>
                <a:lnTo>
                  <a:pt x="0" y="309718"/>
                </a:lnTo>
                <a:lnTo>
                  <a:pt x="0" y="0"/>
                </a:lnTo>
                <a:lnTo>
                  <a:pt x="6847959" y="0"/>
                </a:lnTo>
                <a:lnTo>
                  <a:pt x="6847959" y="309718"/>
                </a:lnTo>
                <a:close/>
              </a:path>
            </a:pathLst>
          </a:custGeom>
          <a:solidFill>
            <a:srgbClr val="D995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15"/>
          <p:cNvSpPr/>
          <p:nvPr/>
        </p:nvSpPr>
        <p:spPr>
          <a:xfrm>
            <a:off x="0" y="5361093"/>
            <a:ext cx="607695" cy="5948045"/>
          </a:xfrm>
          <a:custGeom>
            <a:avLst/>
            <a:gdLst/>
            <a:ahLst/>
            <a:cxnLst/>
            <a:rect l="l" t="t" r="r" b="b"/>
            <a:pathLst>
              <a:path w="607695" h="5948045" extrusionOk="0">
                <a:moveTo>
                  <a:pt x="0" y="5947462"/>
                </a:moveTo>
                <a:lnTo>
                  <a:pt x="607311" y="5947462"/>
                </a:lnTo>
                <a:lnTo>
                  <a:pt x="607311" y="0"/>
                </a:lnTo>
                <a:lnTo>
                  <a:pt x="0" y="0"/>
                </a:lnTo>
                <a:lnTo>
                  <a:pt x="0" y="5947462"/>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15"/>
          <p:cNvSpPr txBox="1">
            <a:spLocks noGrp="1"/>
          </p:cNvSpPr>
          <p:nvPr>
            <p:ph type="sldNum" idx="12"/>
          </p:nvPr>
        </p:nvSpPr>
        <p:spPr>
          <a:xfrm>
            <a:off x="14474952" y="10517695"/>
            <a:ext cx="4623943" cy="56546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pic>
        <p:nvPicPr>
          <p:cNvPr id="170" name="Google Shape;170;p15"/>
          <p:cNvPicPr preferRelativeResize="0"/>
          <p:nvPr/>
        </p:nvPicPr>
        <p:blipFill rotWithShape="1">
          <a:blip r:embed="rId4">
            <a:alphaModFix/>
          </a:blip>
          <a:srcRect/>
          <a:stretch/>
        </p:blipFill>
        <p:spPr>
          <a:xfrm>
            <a:off x="13351477" y="5087563"/>
            <a:ext cx="4895152" cy="556343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1254</Words>
  <PresentationFormat>Custom</PresentationFormat>
  <Paragraphs>71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Garamond</vt:lpstr>
      <vt:lpstr>Open Sans</vt:lpstr>
      <vt:lpstr>Times New Roman</vt:lpstr>
      <vt:lpstr>Office Theme</vt:lpstr>
      <vt:lpstr>WICCI COUNCIL (PARUL JAIN) </vt:lpstr>
      <vt:lpstr>Slide 2</vt:lpstr>
      <vt:lpstr>Council Vision &amp;Mission</vt:lpstr>
      <vt:lpstr>PARUL JAIN(PRESIDENT)</vt:lpstr>
      <vt:lpstr>HARSHITA (VICE PRESIDENT)</vt:lpstr>
      <vt:lpstr>SHALU DHIMAN (COUNCIL MEMBER) </vt:lpstr>
      <vt:lpstr>HEMA JAIN (COUNCIL MEMBER)</vt:lpstr>
      <vt:lpstr>CHAWI BHARDWAJ (COUNCIL MEMBER) </vt:lpstr>
      <vt:lpstr>DEEPA GARG (COUNCIL MEMBER) </vt:lpstr>
      <vt:lpstr>POOJA (COUNCIL MEMBER)</vt:lpstr>
      <vt:lpstr>GAZAL (COUNCIL MEMBER)</vt:lpstr>
      <vt:lpstr>SHALU(COUNCIL MEMBER)</vt:lpstr>
      <vt:lpstr>NEETU GOYAL (COUNCIL MEMBER)</vt:lpstr>
      <vt:lpstr>LATA AGGARWAL (COUNCIL MEMBER)</vt:lpstr>
      <vt:lpstr>PALLAVI (COUNCIL MEMBER)</vt:lpstr>
      <vt:lpstr>SANIKA(COUNCIL MEMBER)</vt:lpstr>
      <vt:lpstr>SUPPORTED BY</vt:lpstr>
      <vt:lpstr> COUNTRIES      REPRESENTED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 COUNCIL (PARUL JAIN)</dc:title>
  <dc:creator>Ankur Bansal</dc:creator>
  <cp:lastModifiedBy>Ankur Bansal</cp:lastModifiedBy>
  <cp:revision>3</cp:revision>
  <dcterms:modified xsi:type="dcterms:W3CDTF">2022-08-22T17:50:22Z</dcterms:modified>
</cp:coreProperties>
</file>